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98" r:id="rId4"/>
    <p:sldId id="282" r:id="rId5"/>
    <p:sldId id="261" r:id="rId6"/>
    <p:sldId id="264" r:id="rId7"/>
    <p:sldId id="258" r:id="rId8"/>
    <p:sldId id="299" r:id="rId9"/>
    <p:sldId id="262" r:id="rId10"/>
    <p:sldId id="260" r:id="rId11"/>
    <p:sldId id="302" r:id="rId12"/>
    <p:sldId id="265" r:id="rId13"/>
    <p:sldId id="305" r:id="rId14"/>
    <p:sldId id="295" r:id="rId15"/>
    <p:sldId id="267" r:id="rId16"/>
    <p:sldId id="268" r:id="rId17"/>
    <p:sldId id="271" r:id="rId18"/>
    <p:sldId id="294" r:id="rId19"/>
    <p:sldId id="297" r:id="rId20"/>
    <p:sldId id="300" r:id="rId21"/>
    <p:sldId id="301" r:id="rId22"/>
    <p:sldId id="272" r:id="rId23"/>
    <p:sldId id="306" r:id="rId24"/>
    <p:sldId id="259" r:id="rId25"/>
    <p:sldId id="287" r:id="rId26"/>
    <p:sldId id="273" r:id="rId27"/>
    <p:sldId id="307" r:id="rId28"/>
    <p:sldId id="274" r:id="rId29"/>
    <p:sldId id="276" r:id="rId30"/>
    <p:sldId id="279" r:id="rId31"/>
    <p:sldId id="277" r:id="rId32"/>
    <p:sldId id="280" r:id="rId33"/>
    <p:sldId id="284" r:id="rId34"/>
    <p:sldId id="303" r:id="rId35"/>
    <p:sldId id="304" r:id="rId36"/>
    <p:sldId id="283" r:id="rId37"/>
    <p:sldId id="286" r:id="rId38"/>
    <p:sldId id="278" r:id="rId39"/>
    <p:sldId id="289" r:id="rId40"/>
    <p:sldId id="290" r:id="rId41"/>
    <p:sldId id="291" r:id="rId42"/>
    <p:sldId id="292"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362928-8DA7-4BCC-A964-63A5A53E42BE}"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93396-0D44-471E-BC41-711846EAF4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2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2928-8DA7-4BCC-A964-63A5A53E42BE}"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366744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2928-8DA7-4BCC-A964-63A5A53E42BE}"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119202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2928-8DA7-4BCC-A964-63A5A53E42BE}"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245294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62928-8DA7-4BCC-A964-63A5A53E42BE}"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93396-0D44-471E-BC41-711846EAF4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41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62928-8DA7-4BCC-A964-63A5A53E42BE}"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80101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62928-8DA7-4BCC-A964-63A5A53E42BE}"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16011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62928-8DA7-4BCC-A964-63A5A53E42BE}"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50978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362928-8DA7-4BCC-A964-63A5A53E42BE}" type="datetimeFigureOut">
              <a:rPr lang="en-US" smtClean="0"/>
              <a:t>3/2/2019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300257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362928-8DA7-4BCC-A964-63A5A53E42BE}" type="datetimeFigureOut">
              <a:rPr lang="en-US" smtClean="0"/>
              <a:t>3/2/2019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E93396-0D44-471E-BC41-711846EAF4AC}" type="slidenum">
              <a:rPr lang="en-US" smtClean="0"/>
              <a:t>‹#›</a:t>
            </a:fld>
            <a:endParaRPr lang="en-US"/>
          </a:p>
        </p:txBody>
      </p:sp>
    </p:spTree>
    <p:extLst>
      <p:ext uri="{BB962C8B-B14F-4D97-AF65-F5344CB8AC3E}">
        <p14:creationId xmlns:p14="http://schemas.microsoft.com/office/powerpoint/2010/main" val="263567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362928-8DA7-4BCC-A964-63A5A53E42BE}"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93396-0D44-471E-BC41-711846EAF4AC}" type="slidenum">
              <a:rPr lang="en-US" smtClean="0"/>
              <a:t>‹#›</a:t>
            </a:fld>
            <a:endParaRPr lang="en-US"/>
          </a:p>
        </p:txBody>
      </p:sp>
    </p:spTree>
    <p:extLst>
      <p:ext uri="{BB962C8B-B14F-4D97-AF65-F5344CB8AC3E}">
        <p14:creationId xmlns:p14="http://schemas.microsoft.com/office/powerpoint/2010/main" val="103643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362928-8DA7-4BCC-A964-63A5A53E42BE}" type="datetimeFigureOut">
              <a:rPr lang="en-US" smtClean="0"/>
              <a:t>3/2/2019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E93396-0D44-471E-BC41-711846EAF4A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6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BAsRMbTts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BAsRMbTts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x9ElVLPSPQM&amp;feature=player_embedd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x9ElVLPSPQ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Uyx65dqm33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Uyx65dqm33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I0gJyYQM9y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I0gJyYQM9y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gbryS0aIqO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BF78-D74A-4FD8-8E0A-4B3D2AD36A93}"/>
              </a:ext>
            </a:extLst>
          </p:cNvPr>
          <p:cNvSpPr>
            <a:spLocks noGrp="1"/>
          </p:cNvSpPr>
          <p:nvPr>
            <p:ph type="ctrTitle"/>
          </p:nvPr>
        </p:nvSpPr>
        <p:spPr/>
        <p:txBody>
          <a:bodyPr/>
          <a:lstStyle/>
          <a:p>
            <a:r>
              <a:rPr lang="en-US" dirty="0">
                <a:latin typeface="+mn-lt"/>
              </a:rPr>
              <a:t>Pediatric Seizures and the Neurologic Exam</a:t>
            </a:r>
          </a:p>
        </p:txBody>
      </p:sp>
      <p:sp>
        <p:nvSpPr>
          <p:cNvPr id="3" name="Subtitle 2">
            <a:extLst>
              <a:ext uri="{FF2B5EF4-FFF2-40B4-BE49-F238E27FC236}">
                <a16:creationId xmlns:a16="http://schemas.microsoft.com/office/drawing/2014/main" id="{EA478669-B5E9-44FB-9DBA-F641A6B2AC88}"/>
              </a:ext>
            </a:extLst>
          </p:cNvPr>
          <p:cNvSpPr>
            <a:spLocks noGrp="1"/>
          </p:cNvSpPr>
          <p:nvPr>
            <p:ph type="subTitle" idx="1"/>
          </p:nvPr>
        </p:nvSpPr>
        <p:spPr/>
        <p:txBody>
          <a:bodyPr>
            <a:normAutofit fontScale="85000" lnSpcReduction="20000"/>
          </a:bodyPr>
          <a:lstStyle/>
          <a:p>
            <a:r>
              <a:rPr lang="en-US" dirty="0">
                <a:latin typeface="+mn-lt"/>
              </a:rPr>
              <a:t>Summer day, md</a:t>
            </a:r>
          </a:p>
          <a:p>
            <a:r>
              <a:rPr lang="en-US" dirty="0">
                <a:latin typeface="+mn-lt"/>
              </a:rPr>
              <a:t>Pediatrician, Moscow family medicine</a:t>
            </a:r>
          </a:p>
          <a:p>
            <a:r>
              <a:rPr lang="en-US" dirty="0">
                <a:latin typeface="+mn-lt"/>
              </a:rPr>
              <a:t>Pediatric co-medical director, </a:t>
            </a:r>
            <a:r>
              <a:rPr lang="en-US" dirty="0" err="1">
                <a:latin typeface="+mn-lt"/>
              </a:rPr>
              <a:t>gritman</a:t>
            </a:r>
            <a:r>
              <a:rPr lang="en-US" dirty="0">
                <a:latin typeface="+mn-lt"/>
              </a:rPr>
              <a:t> medical center</a:t>
            </a:r>
          </a:p>
        </p:txBody>
      </p:sp>
    </p:spTree>
    <p:extLst>
      <p:ext uri="{BB962C8B-B14F-4D97-AF65-F5344CB8AC3E}">
        <p14:creationId xmlns:p14="http://schemas.microsoft.com/office/powerpoint/2010/main" val="249186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Febrile Seizures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4"/>
            <a:ext cx="10058400" cy="4346060"/>
          </a:xfrm>
        </p:spPr>
        <p:txBody>
          <a:bodyPr>
            <a:normAutofit lnSpcReduction="10000"/>
          </a:bodyPr>
          <a:lstStyle/>
          <a:p>
            <a:pPr marL="344488" indent="-344488">
              <a:buClr>
                <a:schemeClr val="tx1"/>
              </a:buClr>
              <a:buFont typeface="Symbol" panose="05050102010706020507" pitchFamily="18" charset="2"/>
              <a:buChar char="·"/>
            </a:pPr>
            <a:r>
              <a:rPr lang="en-US" altLang="en-US" sz="2800" dirty="0"/>
              <a:t>2-5% of all children</a:t>
            </a:r>
          </a:p>
          <a:p>
            <a:pPr marL="344488" indent="-344488">
              <a:buClr>
                <a:schemeClr val="tx1"/>
              </a:buClr>
              <a:buFont typeface="Symbol" panose="05050102010706020507" pitchFamily="18" charset="2"/>
              <a:buChar char="·"/>
            </a:pPr>
            <a:r>
              <a:rPr lang="en-US" altLang="en-US" sz="2800" dirty="0"/>
              <a:t>Seizure occurring at  6 months to 5 years associated with fever</a:t>
            </a:r>
          </a:p>
          <a:p>
            <a:pPr marL="344488" indent="-344488">
              <a:buClr>
                <a:schemeClr val="tx1"/>
              </a:buClr>
              <a:buFont typeface="Symbol" panose="05050102010706020507" pitchFamily="18" charset="2"/>
              <a:buChar char="·"/>
            </a:pPr>
            <a:r>
              <a:rPr lang="en-US" altLang="en-US" sz="2800" dirty="0"/>
              <a:t>Simple febrile seizure (85%): </a:t>
            </a:r>
          </a:p>
          <a:p>
            <a:pPr marL="749808" lvl="1" indent="-457200">
              <a:buClr>
                <a:schemeClr val="tx1"/>
              </a:buClr>
              <a:buFont typeface="Courier New" panose="02070309020205020404" pitchFamily="49" charset="0"/>
              <a:buChar char="o"/>
            </a:pPr>
            <a:r>
              <a:rPr lang="en-US" altLang="en-US" sz="2600" dirty="0"/>
              <a:t>Generalized, once over 24 hours, less than 15 minutes</a:t>
            </a:r>
          </a:p>
          <a:p>
            <a:pPr marL="749808" lvl="1" indent="-457200">
              <a:buClr>
                <a:schemeClr val="tx1"/>
              </a:buClr>
              <a:buFont typeface="Courier New" panose="02070309020205020404" pitchFamily="49" charset="0"/>
              <a:buChar char="o"/>
            </a:pPr>
            <a:r>
              <a:rPr lang="en-US" altLang="en-US" sz="2600" dirty="0"/>
              <a:t>Recommend MD evaluation for first time febrile seizure, even if back to baseline</a:t>
            </a:r>
          </a:p>
          <a:p>
            <a:pPr marL="749808" lvl="1" indent="-457200">
              <a:buClr>
                <a:schemeClr val="tx1"/>
              </a:buClr>
              <a:buFont typeface="Courier New" panose="02070309020205020404" pitchFamily="49" charset="0"/>
              <a:buChar char="o"/>
            </a:pPr>
            <a:r>
              <a:rPr lang="en-US" altLang="en-US" sz="2600" dirty="0"/>
              <a:t>If history of febrile seizure, may be able to stay home</a:t>
            </a:r>
          </a:p>
          <a:p>
            <a:pPr marL="344488" indent="-344488">
              <a:buClr>
                <a:schemeClr val="tx1"/>
              </a:buClr>
              <a:buFont typeface="Symbol" panose="05050102010706020507" pitchFamily="18" charset="2"/>
              <a:buChar char="·"/>
            </a:pPr>
            <a:r>
              <a:rPr lang="en-US" altLang="en-US" sz="2800" dirty="0"/>
              <a:t>Complex febrile seizure (15%): </a:t>
            </a:r>
          </a:p>
          <a:p>
            <a:pPr marL="749808" lvl="1" indent="-457200">
              <a:buClr>
                <a:schemeClr val="tx1"/>
              </a:buClr>
              <a:buFont typeface="Courier New" panose="02070309020205020404" pitchFamily="49" charset="0"/>
              <a:buChar char="o"/>
            </a:pPr>
            <a:r>
              <a:rPr lang="en-US" altLang="en-US" sz="2600" dirty="0"/>
              <a:t>Focal, recur within 24 hours, greater than 15 minutes </a:t>
            </a:r>
          </a:p>
          <a:p>
            <a:pPr marL="749808" lvl="1" indent="-457200">
              <a:buClr>
                <a:schemeClr val="tx1"/>
              </a:buClr>
              <a:buFont typeface="Courier New" panose="02070309020205020404" pitchFamily="49" charset="0"/>
              <a:buChar char="o"/>
            </a:pPr>
            <a:r>
              <a:rPr lang="en-US" altLang="en-US" sz="2600" dirty="0"/>
              <a:t>ED observation at least 2 hours</a:t>
            </a:r>
          </a:p>
          <a:p>
            <a:pPr marL="0" indent="0">
              <a:buClr>
                <a:schemeClr val="tx1"/>
              </a:buClr>
              <a:buNone/>
            </a:pPr>
            <a:endParaRPr lang="en-US" sz="2800" dirty="0"/>
          </a:p>
        </p:txBody>
      </p:sp>
    </p:spTree>
    <p:extLst>
      <p:ext uri="{BB962C8B-B14F-4D97-AF65-F5344CB8AC3E}">
        <p14:creationId xmlns:p14="http://schemas.microsoft.com/office/powerpoint/2010/main" val="130317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728-7B51-448E-9681-A67544C41CC8}"/>
              </a:ext>
            </a:extLst>
          </p:cNvPr>
          <p:cNvSpPr>
            <a:spLocks noGrp="1"/>
          </p:cNvSpPr>
          <p:nvPr>
            <p:ph type="title"/>
          </p:nvPr>
        </p:nvSpPr>
        <p:spPr/>
        <p:txBody>
          <a:bodyPr/>
          <a:lstStyle/>
          <a:p>
            <a:r>
              <a:rPr lang="en-US" dirty="0"/>
              <a:t>What do I tell a parent? </a:t>
            </a:r>
          </a:p>
        </p:txBody>
      </p:sp>
      <p:sp>
        <p:nvSpPr>
          <p:cNvPr id="3" name="Content Placeholder 2">
            <a:extLst>
              <a:ext uri="{FF2B5EF4-FFF2-40B4-BE49-F238E27FC236}">
                <a16:creationId xmlns:a16="http://schemas.microsoft.com/office/drawing/2014/main" id="{76593AFF-3D3A-43DD-BD63-47CB43C64517}"/>
              </a:ext>
            </a:extLst>
          </p:cNvPr>
          <p:cNvSpPr>
            <a:spLocks noGrp="1"/>
          </p:cNvSpPr>
          <p:nvPr>
            <p:ph idx="1"/>
          </p:nvPr>
        </p:nvSpPr>
        <p:spPr/>
        <p:txBody>
          <a:bodyPr/>
          <a:lstStyle/>
          <a:p>
            <a:pPr marL="284163" indent="-284163">
              <a:buClr>
                <a:schemeClr val="tx1"/>
              </a:buClr>
              <a:buFont typeface="Arial" panose="020B0604020202020204" pitchFamily="34" charset="0"/>
              <a:buChar char="•"/>
            </a:pPr>
            <a:r>
              <a:rPr lang="en-US" dirty="0"/>
              <a:t>Watch the time</a:t>
            </a:r>
          </a:p>
          <a:p>
            <a:pPr marL="284163" indent="-284163">
              <a:buClr>
                <a:schemeClr val="tx1"/>
              </a:buClr>
              <a:buFont typeface="Arial" panose="020B0604020202020204" pitchFamily="34" charset="0"/>
              <a:buChar char="•"/>
            </a:pPr>
            <a:r>
              <a:rPr lang="en-US" dirty="0"/>
              <a:t>Do not hold the child still or restrain them.</a:t>
            </a:r>
          </a:p>
          <a:p>
            <a:pPr marL="284163" indent="-284163">
              <a:buClr>
                <a:schemeClr val="tx1"/>
              </a:buClr>
              <a:buFont typeface="Arial" panose="020B0604020202020204" pitchFamily="34" charset="0"/>
              <a:buChar char="•"/>
            </a:pPr>
            <a:r>
              <a:rPr lang="en-US" dirty="0"/>
              <a:t>Make sure they are lying safe on floor or bed. Move things that could be of danger.</a:t>
            </a:r>
          </a:p>
          <a:p>
            <a:pPr marL="284163" indent="-284163">
              <a:buClr>
                <a:schemeClr val="tx1"/>
              </a:buClr>
              <a:buFont typeface="Arial" panose="020B0604020202020204" pitchFamily="34" charset="0"/>
              <a:buChar char="•"/>
            </a:pPr>
            <a:r>
              <a:rPr lang="en-US" dirty="0"/>
              <a:t>Turn child on side.</a:t>
            </a:r>
          </a:p>
          <a:p>
            <a:pPr marL="284163" indent="-284163">
              <a:buClr>
                <a:schemeClr val="tx1"/>
              </a:buClr>
              <a:buFont typeface="Arial" panose="020B0604020202020204" pitchFamily="34" charset="0"/>
              <a:buChar char="•"/>
            </a:pPr>
            <a:r>
              <a:rPr lang="en-US" dirty="0"/>
              <a:t>Put something under their head like a sweater or jacket.</a:t>
            </a:r>
          </a:p>
          <a:p>
            <a:pPr marL="284163" indent="-284163">
              <a:buClr>
                <a:schemeClr val="tx1"/>
              </a:buClr>
              <a:buFont typeface="Arial" panose="020B0604020202020204" pitchFamily="34" charset="0"/>
              <a:buChar char="•"/>
            </a:pPr>
            <a:r>
              <a:rPr lang="en-US" dirty="0"/>
              <a:t>DO NOT put anything in their mouths or between their teeth.</a:t>
            </a:r>
          </a:p>
          <a:p>
            <a:pPr marL="284163" indent="-284163">
              <a:buClr>
                <a:schemeClr val="tx1"/>
              </a:buClr>
              <a:buFont typeface="Arial" panose="020B0604020202020204" pitchFamily="34" charset="0"/>
              <a:buChar char="•"/>
            </a:pPr>
            <a:r>
              <a:rPr lang="en-US" dirty="0"/>
              <a:t>Loosen tight clothing around the neck. </a:t>
            </a:r>
          </a:p>
        </p:txBody>
      </p:sp>
    </p:spTree>
    <p:extLst>
      <p:ext uri="{BB962C8B-B14F-4D97-AF65-F5344CB8AC3E}">
        <p14:creationId xmlns:p14="http://schemas.microsoft.com/office/powerpoint/2010/main" val="37795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1.a</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14 month old girl, URI symptoms and fever 101. Parents called EMS because she suddenly became “unresponsive and jerking all over”</a:t>
            </a:r>
          </a:p>
          <a:p>
            <a:pPr marL="344488" indent="-344488">
              <a:buClr>
                <a:schemeClr val="tx1"/>
              </a:buClr>
              <a:buFont typeface="Symbol" panose="05050102010706020507" pitchFamily="18" charset="2"/>
              <a:buChar char="·"/>
            </a:pPr>
            <a:r>
              <a:rPr lang="en-US" altLang="en-US" sz="2800" dirty="0"/>
              <a:t>EMS arrives on scene. Child on floor, rhythmic symmetric jerking of arms and legs with head turned to left, eyes open and blinking, saliva and foaming at mouth. It has been 15 minutes since EMS Call.</a:t>
            </a:r>
          </a:p>
          <a:p>
            <a:pPr marL="344488" indent="-344488">
              <a:buClr>
                <a:schemeClr val="tx1"/>
              </a:buClr>
              <a:buFont typeface="Symbol" panose="05050102010706020507" pitchFamily="18" charset="2"/>
              <a:buChar char="·"/>
            </a:pPr>
            <a:endParaRPr lang="en-US" altLang="en-US" sz="2800" dirty="0"/>
          </a:p>
          <a:p>
            <a:pPr marL="0" indent="0">
              <a:buClr>
                <a:schemeClr val="tx1"/>
              </a:buClr>
              <a:buNone/>
            </a:pPr>
            <a:r>
              <a:rPr lang="en-US" altLang="en-US" sz="2800" dirty="0">
                <a:hlinkClick r:id="rId2"/>
              </a:rPr>
              <a:t>https://www.youtube.com/watch?v=BAsRMbTtsTE</a:t>
            </a:r>
            <a:endParaRPr lang="en-US" altLang="en-US" sz="2800" dirty="0"/>
          </a:p>
          <a:p>
            <a:pPr marL="0" indent="0">
              <a:buClr>
                <a:schemeClr val="tx1"/>
              </a:buClr>
              <a:buNone/>
            </a:pPr>
            <a:endParaRPr lang="en-US" sz="2800" dirty="0"/>
          </a:p>
        </p:txBody>
      </p:sp>
    </p:spTree>
    <p:extLst>
      <p:ext uri="{BB962C8B-B14F-4D97-AF65-F5344CB8AC3E}">
        <p14:creationId xmlns:p14="http://schemas.microsoft.com/office/powerpoint/2010/main" val="165218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E5C3691E-DE65-4698-BD3E-5835CE8B1ABF}"/>
              </a:ext>
            </a:extLst>
          </p:cNvPr>
          <p:cNvPicPr>
            <a:picLocks noRot="1" noChangeAspect="1"/>
          </p:cNvPicPr>
          <p:nvPr>
            <a:videoFile r:link="rId1"/>
          </p:nvPr>
        </p:nvPicPr>
        <p:blipFill>
          <a:blip r:embed="rId3"/>
          <a:stretch>
            <a:fillRect/>
          </a:stretch>
        </p:blipFill>
        <p:spPr>
          <a:xfrm>
            <a:off x="586283" y="329784"/>
            <a:ext cx="11006110" cy="6190937"/>
          </a:xfrm>
          <a:prstGeom prst="rect">
            <a:avLst/>
          </a:prstGeom>
        </p:spPr>
      </p:pic>
    </p:spTree>
    <p:extLst>
      <p:ext uri="{BB962C8B-B14F-4D97-AF65-F5344CB8AC3E}">
        <p14:creationId xmlns:p14="http://schemas.microsoft.com/office/powerpoint/2010/main" val="227691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1a: what do you do next?</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514350" indent="-514350">
              <a:buClr>
                <a:schemeClr val="tx1"/>
              </a:buClr>
              <a:buFont typeface="+mj-lt"/>
              <a:buAutoNum type="arabicPeriod"/>
            </a:pPr>
            <a:r>
              <a:rPr lang="en-US" altLang="en-US" sz="2800" dirty="0"/>
              <a:t>Give midazolam, 0.2mg/kg IM</a:t>
            </a:r>
          </a:p>
          <a:p>
            <a:pPr marL="514350" indent="-514350">
              <a:buClr>
                <a:schemeClr val="tx1"/>
              </a:buClr>
              <a:buFont typeface="+mj-lt"/>
              <a:buAutoNum type="arabicPeriod"/>
            </a:pPr>
            <a:r>
              <a:rPr lang="en-US" altLang="en-US" sz="2800" dirty="0"/>
              <a:t>Check blood glucose</a:t>
            </a:r>
          </a:p>
          <a:p>
            <a:pPr marL="514350" indent="-514350">
              <a:buClr>
                <a:schemeClr val="tx1"/>
              </a:buClr>
              <a:buFont typeface="+mj-lt"/>
              <a:buAutoNum type="arabicPeriod"/>
            </a:pPr>
            <a:r>
              <a:rPr lang="en-US" altLang="en-US" sz="2800" dirty="0"/>
              <a:t>Open airway, suction mouth, give oxygen</a:t>
            </a:r>
          </a:p>
          <a:p>
            <a:pPr marL="514350" indent="-514350">
              <a:buClr>
                <a:schemeClr val="tx1"/>
              </a:buClr>
              <a:buFont typeface="+mj-lt"/>
              <a:buAutoNum type="arabicPeriod"/>
            </a:pPr>
            <a:r>
              <a:rPr lang="en-US" altLang="en-US" sz="2800" dirty="0"/>
              <a:t>Start an IV</a:t>
            </a:r>
          </a:p>
          <a:p>
            <a:pPr marL="0" indent="0">
              <a:buClr>
                <a:schemeClr val="tx1"/>
              </a:buClr>
              <a:buNone/>
            </a:pPr>
            <a:endParaRPr lang="en-US" sz="2800" dirty="0"/>
          </a:p>
        </p:txBody>
      </p:sp>
    </p:spTree>
    <p:extLst>
      <p:ext uri="{BB962C8B-B14F-4D97-AF65-F5344CB8AC3E}">
        <p14:creationId xmlns:p14="http://schemas.microsoft.com/office/powerpoint/2010/main" val="303940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1.a: what do you do next?</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514350" indent="-514350">
              <a:buClr>
                <a:schemeClr val="tx1"/>
              </a:buClr>
              <a:buFont typeface="+mj-lt"/>
              <a:buAutoNum type="arabicPeriod"/>
            </a:pPr>
            <a:r>
              <a:rPr lang="en-US" altLang="en-US" sz="2800" dirty="0"/>
              <a:t>Give midazolam, 0.2mg/kg IM</a:t>
            </a:r>
          </a:p>
          <a:p>
            <a:pPr marL="514350" indent="-514350">
              <a:buClr>
                <a:schemeClr val="tx1"/>
              </a:buClr>
              <a:buFont typeface="+mj-lt"/>
              <a:buAutoNum type="arabicPeriod"/>
            </a:pPr>
            <a:r>
              <a:rPr lang="en-US" altLang="en-US" sz="2800" dirty="0"/>
              <a:t>Check blood glucose</a:t>
            </a:r>
          </a:p>
          <a:p>
            <a:pPr marL="514350" indent="-514350">
              <a:buClr>
                <a:schemeClr val="tx1"/>
              </a:buClr>
              <a:buFont typeface="+mj-lt"/>
              <a:buAutoNum type="arabicPeriod"/>
            </a:pPr>
            <a:r>
              <a:rPr lang="en-US" altLang="en-US" sz="2800" dirty="0">
                <a:solidFill>
                  <a:srgbClr val="FF0000"/>
                </a:solidFill>
              </a:rPr>
              <a:t>Open airway, suction mouth, check pulse ox, give oxygen</a:t>
            </a:r>
          </a:p>
          <a:p>
            <a:pPr marL="514350" indent="-514350">
              <a:buClr>
                <a:schemeClr val="tx1"/>
              </a:buClr>
              <a:buFont typeface="+mj-lt"/>
              <a:buAutoNum type="arabicPeriod"/>
            </a:pPr>
            <a:r>
              <a:rPr lang="en-US" altLang="en-US" sz="2800" dirty="0"/>
              <a:t>Start an IV</a:t>
            </a:r>
          </a:p>
          <a:p>
            <a:pPr marL="0" indent="0">
              <a:buClr>
                <a:schemeClr val="tx1"/>
              </a:buClr>
              <a:buNone/>
            </a:pPr>
            <a:endParaRPr lang="en-US" sz="2800" dirty="0"/>
          </a:p>
        </p:txBody>
      </p:sp>
    </p:spTree>
    <p:extLst>
      <p:ext uri="{BB962C8B-B14F-4D97-AF65-F5344CB8AC3E}">
        <p14:creationId xmlns:p14="http://schemas.microsoft.com/office/powerpoint/2010/main" val="419889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fontScale="90000"/>
          </a:bodyPr>
          <a:lstStyle/>
          <a:p>
            <a:r>
              <a:rPr lang="en-US" sz="5400" dirty="0">
                <a:latin typeface="+mn-lt"/>
              </a:rPr>
              <a:t>Assessing respiratory status in someone during or after a seizure</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Chest rise and fall</a:t>
            </a:r>
          </a:p>
          <a:p>
            <a:pPr marL="344488" indent="-344488">
              <a:buClr>
                <a:schemeClr val="tx1"/>
              </a:buClr>
              <a:buFont typeface="Symbol" panose="05050102010706020507" pitchFamily="18" charset="2"/>
              <a:buChar char="·"/>
            </a:pPr>
            <a:r>
              <a:rPr lang="en-US" altLang="en-US" sz="2800" dirty="0"/>
              <a:t>Respiratory rate</a:t>
            </a:r>
          </a:p>
          <a:p>
            <a:pPr marL="344488" indent="-344488">
              <a:buClr>
                <a:schemeClr val="tx1"/>
              </a:buClr>
              <a:buFont typeface="Symbol" panose="05050102010706020507" pitchFamily="18" charset="2"/>
              <a:buChar char="·"/>
            </a:pPr>
            <a:r>
              <a:rPr lang="en-US" altLang="en-US" sz="2800" dirty="0"/>
              <a:t>Respiratory effort</a:t>
            </a:r>
          </a:p>
          <a:p>
            <a:pPr marL="344488" indent="-344488">
              <a:buClr>
                <a:schemeClr val="tx1"/>
              </a:buClr>
              <a:buFont typeface="Symbol" panose="05050102010706020507" pitchFamily="18" charset="2"/>
              <a:buChar char="·"/>
            </a:pPr>
            <a:r>
              <a:rPr lang="en-US" altLang="en-US" sz="2800" dirty="0"/>
              <a:t>Breath sounds</a:t>
            </a:r>
          </a:p>
          <a:p>
            <a:pPr marL="344488" indent="-344488">
              <a:buClr>
                <a:schemeClr val="tx1"/>
              </a:buClr>
              <a:buFont typeface="Symbol" panose="05050102010706020507" pitchFamily="18" charset="2"/>
              <a:buChar char="·"/>
            </a:pPr>
            <a:r>
              <a:rPr lang="en-US" altLang="en-US" sz="2800" dirty="0"/>
              <a:t>Additional airway sounds (snoring)</a:t>
            </a: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40407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How can a seizure affect airway?</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Airway obstruction from muscle contractions during seizure</a:t>
            </a:r>
          </a:p>
          <a:p>
            <a:pPr marL="344488" indent="-344488">
              <a:buClr>
                <a:schemeClr val="tx1"/>
              </a:buClr>
              <a:buFont typeface="Symbol" panose="05050102010706020507" pitchFamily="18" charset="2"/>
              <a:buChar char="·"/>
            </a:pPr>
            <a:r>
              <a:rPr lang="en-US" altLang="en-US" sz="2800" dirty="0"/>
              <a:t>Gag reflex suppressed during seizure </a:t>
            </a:r>
            <a:r>
              <a:rPr lang="en-US" altLang="en-US" sz="2800" dirty="0">
                <a:sym typeface="Wingdings" panose="05000000000000000000" pitchFamily="2" charset="2"/>
              </a:rPr>
              <a:t> aspiration/vomit</a:t>
            </a:r>
          </a:p>
          <a:p>
            <a:pPr marL="344488" indent="-344488">
              <a:buClr>
                <a:schemeClr val="tx1"/>
              </a:buClr>
              <a:buFont typeface="Symbol" panose="05050102010706020507" pitchFamily="18" charset="2"/>
              <a:buChar char="·"/>
            </a:pPr>
            <a:r>
              <a:rPr lang="en-US" altLang="en-US" sz="2800" dirty="0"/>
              <a:t>Airway obstruction from loss of muscle control</a:t>
            </a:r>
          </a:p>
          <a:p>
            <a:pPr marL="344488" indent="-344488">
              <a:buClr>
                <a:schemeClr val="tx1"/>
              </a:buClr>
              <a:buFont typeface="Symbol" panose="05050102010706020507" pitchFamily="18" charset="2"/>
              <a:buChar char="·"/>
            </a:pPr>
            <a:r>
              <a:rPr lang="en-US" altLang="en-US" sz="2800" dirty="0"/>
              <a:t>Loss of respiratory drive</a:t>
            </a:r>
          </a:p>
          <a:p>
            <a:pPr marL="0" indent="0">
              <a:buClr>
                <a:schemeClr val="tx1"/>
              </a:buClr>
              <a:buNone/>
            </a:pPr>
            <a:endParaRPr lang="en-US" sz="2800" dirty="0"/>
          </a:p>
        </p:txBody>
      </p:sp>
    </p:spTree>
    <p:extLst>
      <p:ext uri="{BB962C8B-B14F-4D97-AF65-F5344CB8AC3E}">
        <p14:creationId xmlns:p14="http://schemas.microsoft.com/office/powerpoint/2010/main" val="316550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fontScale="90000"/>
          </a:bodyPr>
          <a:lstStyle/>
          <a:p>
            <a:r>
              <a:rPr lang="en-US" sz="5400" dirty="0">
                <a:latin typeface="+mn-lt"/>
              </a:rPr>
              <a:t>Airway/breathing interventions in seizure</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If vomiting, t</a:t>
            </a:r>
            <a:r>
              <a:rPr lang="en-US" altLang="en-US" sz="2600" dirty="0">
                <a:sym typeface="Wingdings" panose="05000000000000000000" pitchFamily="2" charset="2"/>
              </a:rPr>
              <a:t>urn on side</a:t>
            </a:r>
          </a:p>
          <a:p>
            <a:pPr marL="344488" indent="-344488">
              <a:buClr>
                <a:schemeClr val="tx1"/>
              </a:buClr>
              <a:buFont typeface="Symbol" panose="05050102010706020507" pitchFamily="18" charset="2"/>
              <a:buChar char="·"/>
            </a:pPr>
            <a:r>
              <a:rPr lang="en-US" altLang="en-US" sz="2600" dirty="0">
                <a:sym typeface="Wingdings" panose="05000000000000000000" pitchFamily="2" charset="2"/>
              </a:rPr>
              <a:t>Monitor the airway during, after seizure</a:t>
            </a:r>
          </a:p>
          <a:p>
            <a:pPr marL="344488" indent="-344488">
              <a:buClr>
                <a:schemeClr val="tx1"/>
              </a:buClr>
              <a:buFont typeface="Symbol" panose="05050102010706020507" pitchFamily="18" charset="2"/>
              <a:buChar char="·"/>
            </a:pPr>
            <a:r>
              <a:rPr lang="en-US" altLang="en-US" sz="2800" dirty="0"/>
              <a:t>Jaw thrust, reposition body/head, blanket roll, bag mask ventilation</a:t>
            </a:r>
          </a:p>
          <a:p>
            <a:pPr marL="0" indent="0">
              <a:buClr>
                <a:schemeClr val="tx1"/>
              </a:buClr>
              <a:buNone/>
            </a:pPr>
            <a:endParaRPr lang="en-US" sz="2800" dirty="0"/>
          </a:p>
        </p:txBody>
      </p:sp>
      <p:pic>
        <p:nvPicPr>
          <p:cNvPr id="5" name="Picture 4">
            <a:extLst>
              <a:ext uri="{FF2B5EF4-FFF2-40B4-BE49-F238E27FC236}">
                <a16:creationId xmlns:a16="http://schemas.microsoft.com/office/drawing/2014/main" id="{B029E40D-062D-4506-84CE-CE03C6EF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915" y="3564344"/>
            <a:ext cx="3886400" cy="2413124"/>
          </a:xfrm>
          <a:prstGeom prst="rect">
            <a:avLst/>
          </a:prstGeom>
        </p:spPr>
      </p:pic>
    </p:spTree>
    <p:extLst>
      <p:ext uri="{BB962C8B-B14F-4D97-AF65-F5344CB8AC3E}">
        <p14:creationId xmlns:p14="http://schemas.microsoft.com/office/powerpoint/2010/main" val="244664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4FC204-518C-4C62-BB3F-0846DF88D2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0392" y="77586"/>
            <a:ext cx="8925098" cy="6629336"/>
          </a:xfrm>
        </p:spPr>
      </p:pic>
    </p:spTree>
    <p:extLst>
      <p:ext uri="{BB962C8B-B14F-4D97-AF65-F5344CB8AC3E}">
        <p14:creationId xmlns:p14="http://schemas.microsoft.com/office/powerpoint/2010/main" val="387196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FEB9-DC8E-4A87-A3F9-5B1C3C39F052}"/>
              </a:ext>
            </a:extLst>
          </p:cNvPr>
          <p:cNvSpPr>
            <a:spLocks noGrp="1"/>
          </p:cNvSpPr>
          <p:nvPr>
            <p:ph type="title"/>
          </p:nvPr>
        </p:nvSpPr>
        <p:spPr/>
        <p:txBody>
          <a:bodyPr>
            <a:normAutofit/>
          </a:bodyPr>
          <a:lstStyle/>
          <a:p>
            <a:r>
              <a:rPr lang="en-US" sz="5400" dirty="0">
                <a:latin typeface="+mn-lt"/>
              </a:rPr>
              <a:t>Seizure</a:t>
            </a:r>
          </a:p>
        </p:txBody>
      </p:sp>
      <p:sp>
        <p:nvSpPr>
          <p:cNvPr id="3" name="Content Placeholder 2">
            <a:extLst>
              <a:ext uri="{FF2B5EF4-FFF2-40B4-BE49-F238E27FC236}">
                <a16:creationId xmlns:a16="http://schemas.microsoft.com/office/drawing/2014/main" id="{D01FCA7E-8144-4A5C-81B7-30765D0B8A48}"/>
              </a:ext>
            </a:extLst>
          </p:cNvPr>
          <p:cNvSpPr>
            <a:spLocks noGrp="1"/>
          </p:cNvSpPr>
          <p:nvPr>
            <p:ph idx="1"/>
          </p:nvPr>
        </p:nvSpPr>
        <p:spPr/>
        <p:txBody>
          <a:bodyPr/>
          <a:lstStyle/>
          <a:p>
            <a:r>
              <a:rPr lang="en-US" sz="3600" dirty="0"/>
              <a:t>A seizure is an episode of abnormal electrical discharges from neurons in the brain that causes a change in behavior, awareness, or movement.</a:t>
            </a:r>
          </a:p>
          <a:p>
            <a:endParaRPr lang="en-US" dirty="0"/>
          </a:p>
        </p:txBody>
      </p:sp>
    </p:spTree>
    <p:extLst>
      <p:ext uri="{BB962C8B-B14F-4D97-AF65-F5344CB8AC3E}">
        <p14:creationId xmlns:p14="http://schemas.microsoft.com/office/powerpoint/2010/main" val="237366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2C03DB-1DE6-4260-950F-FC8CE55FE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6" y="333742"/>
            <a:ext cx="8017328" cy="6403533"/>
          </a:xfrm>
          <a:prstGeom prst="rect">
            <a:avLst/>
          </a:prstGeom>
        </p:spPr>
      </p:pic>
    </p:spTree>
    <p:extLst>
      <p:ext uri="{BB962C8B-B14F-4D97-AF65-F5344CB8AC3E}">
        <p14:creationId xmlns:p14="http://schemas.microsoft.com/office/powerpoint/2010/main" val="209338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F94A0-5E07-4FDA-96A1-E20DBD313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425" y="0"/>
            <a:ext cx="8565778" cy="6629400"/>
          </a:xfrm>
          <a:prstGeom prst="rect">
            <a:avLst/>
          </a:prstGeom>
        </p:spPr>
      </p:pic>
    </p:spTree>
    <p:extLst>
      <p:ext uri="{BB962C8B-B14F-4D97-AF65-F5344CB8AC3E}">
        <p14:creationId xmlns:p14="http://schemas.microsoft.com/office/powerpoint/2010/main" val="101786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2: new onset, non febrile </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0" indent="0">
              <a:buClr>
                <a:schemeClr val="tx1"/>
              </a:buClr>
              <a:buNone/>
            </a:pPr>
            <a:r>
              <a:rPr lang="en-US" sz="2800" dirty="0"/>
              <a:t>4 year old male, no recent illness or history of seizure. Call for unresponsive, abnormal movements of all extremities. </a:t>
            </a:r>
          </a:p>
          <a:p>
            <a:pPr marL="0" indent="0">
              <a:buClr>
                <a:schemeClr val="tx1"/>
              </a:buClr>
              <a:buNone/>
            </a:pPr>
            <a:endParaRPr lang="en-US" sz="2800" dirty="0"/>
          </a:p>
          <a:p>
            <a:pPr marL="0" indent="0">
              <a:buClr>
                <a:schemeClr val="tx1"/>
              </a:buClr>
              <a:buNone/>
            </a:pPr>
            <a:r>
              <a:rPr lang="en-US" sz="2800" dirty="0"/>
              <a:t>EMS arrives. Positions airway, gives O2, has spontaneous respirations, but continued to be seizing. Parent reports has been ongoing for about 10 minutes. </a:t>
            </a:r>
          </a:p>
          <a:p>
            <a:pPr marL="0" indent="0">
              <a:buClr>
                <a:schemeClr val="tx1"/>
              </a:buClr>
              <a:buNone/>
            </a:pPr>
            <a:r>
              <a:rPr lang="en-US" sz="2800" dirty="0">
                <a:hlinkClick r:id="rId2"/>
              </a:rPr>
              <a:t>https://www.youtube.com/watch?v=x9ElVLPSPQM&amp;feature=player_embedded</a:t>
            </a:r>
            <a:endParaRPr lang="en-US" sz="2800" dirty="0"/>
          </a:p>
        </p:txBody>
      </p:sp>
    </p:spTree>
    <p:extLst>
      <p:ext uri="{BB962C8B-B14F-4D97-AF65-F5344CB8AC3E}">
        <p14:creationId xmlns:p14="http://schemas.microsoft.com/office/powerpoint/2010/main" val="83961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CE0DB9CB-C263-44A5-A5C3-1B4229AA7AE5}"/>
              </a:ext>
            </a:extLst>
          </p:cNvPr>
          <p:cNvPicPr>
            <a:picLocks noRot="1" noChangeAspect="1"/>
          </p:cNvPicPr>
          <p:nvPr>
            <a:videoFile r:link="rId1"/>
          </p:nvPr>
        </p:nvPicPr>
        <p:blipFill>
          <a:blip r:embed="rId3"/>
          <a:stretch>
            <a:fillRect/>
          </a:stretch>
        </p:blipFill>
        <p:spPr>
          <a:xfrm>
            <a:off x="612932" y="344774"/>
            <a:ext cx="11079396" cy="6232161"/>
          </a:xfrm>
          <a:prstGeom prst="rect">
            <a:avLst/>
          </a:prstGeom>
        </p:spPr>
      </p:pic>
    </p:spTree>
    <p:extLst>
      <p:ext uri="{BB962C8B-B14F-4D97-AF65-F5344CB8AC3E}">
        <p14:creationId xmlns:p14="http://schemas.microsoft.com/office/powerpoint/2010/main" val="201066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No IV Access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sz="2800" dirty="0"/>
              <a:t>Diazepam 0.5mg/kg (max 20mg) per rectum</a:t>
            </a:r>
          </a:p>
          <a:p>
            <a:pPr marL="344488" indent="-344488">
              <a:buClr>
                <a:schemeClr val="tx1"/>
              </a:buClr>
              <a:buFont typeface="Symbol" panose="05050102010706020507" pitchFamily="18" charset="2"/>
              <a:buChar char="·"/>
            </a:pPr>
            <a:r>
              <a:rPr lang="en-US" sz="2800" dirty="0"/>
              <a:t>Midazolam 0.2mg/kg (max 7mg) IM</a:t>
            </a:r>
          </a:p>
          <a:p>
            <a:pPr marL="344488" indent="-344488">
              <a:buClr>
                <a:schemeClr val="tx1"/>
              </a:buClr>
              <a:buFont typeface="Symbol" panose="05050102010706020507" pitchFamily="18" charset="2"/>
              <a:buChar char="·"/>
            </a:pPr>
            <a:r>
              <a:rPr lang="en-US" sz="2800" dirty="0"/>
              <a:t>Midazolam 0.2mg/kg (max 10mg) intranasally</a:t>
            </a:r>
          </a:p>
          <a:p>
            <a:pPr marL="344488" indent="-344488">
              <a:buClr>
                <a:schemeClr val="tx1"/>
              </a:buClr>
              <a:buFont typeface="Symbol" panose="05050102010706020507" pitchFamily="18" charset="2"/>
              <a:buChar char="·"/>
            </a:pPr>
            <a:endParaRPr lang="en-US" sz="2800" dirty="0"/>
          </a:p>
          <a:p>
            <a:pPr marL="0" indent="0">
              <a:buClr>
                <a:schemeClr val="tx1"/>
              </a:buClr>
              <a:buNone/>
            </a:pPr>
            <a:r>
              <a:rPr lang="en-US" sz="2800" dirty="0">
                <a:sym typeface="Wingdings" panose="05000000000000000000" pitchFamily="2" charset="2"/>
              </a:rPr>
              <a:t>unless known seizure patient with different medication in seizure plan</a:t>
            </a:r>
            <a:endParaRPr lang="en-US" sz="2800" dirty="0"/>
          </a:p>
        </p:txBody>
      </p:sp>
    </p:spTree>
    <p:extLst>
      <p:ext uri="{BB962C8B-B14F-4D97-AF65-F5344CB8AC3E}">
        <p14:creationId xmlns:p14="http://schemas.microsoft.com/office/powerpoint/2010/main" val="286241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Child with known seizure disorder</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725663"/>
          </a:xfrm>
        </p:spPr>
        <p:txBody>
          <a:bodyPr>
            <a:normAutofit/>
          </a:bodyPr>
          <a:lstStyle/>
          <a:p>
            <a:pPr marL="344488" indent="-344488">
              <a:buClr>
                <a:schemeClr val="tx1"/>
              </a:buClr>
              <a:buFont typeface="Symbol" panose="05050102010706020507" pitchFamily="18" charset="2"/>
              <a:buChar char="·"/>
            </a:pPr>
            <a:r>
              <a:rPr lang="en-US" sz="2800" dirty="0"/>
              <a:t>Parents often experts in child’s medical history and needs</a:t>
            </a:r>
          </a:p>
          <a:p>
            <a:pPr marL="344488" indent="-344488">
              <a:buClr>
                <a:schemeClr val="tx1"/>
              </a:buClr>
              <a:buFont typeface="Symbol" panose="05050102010706020507" pitchFamily="18" charset="2"/>
              <a:buChar char="·"/>
            </a:pPr>
            <a:r>
              <a:rPr lang="en-US" sz="2800" dirty="0"/>
              <a:t>May have recommendations for rescue medications different than typical</a:t>
            </a:r>
            <a:endParaRPr lang="en-US" sz="2600" dirty="0"/>
          </a:p>
          <a:p>
            <a:pPr marL="344488" indent="-344488">
              <a:buClr>
                <a:schemeClr val="tx1"/>
              </a:buClr>
              <a:buFont typeface="Symbol" panose="05050102010706020507" pitchFamily="18" charset="2"/>
              <a:buChar char="·"/>
            </a:pPr>
            <a:r>
              <a:rPr lang="en-US" sz="2800" dirty="0"/>
              <a:t>Underlying disease may affect baseline neurologic exam, risk for status epilepticus, other emergent needs</a:t>
            </a:r>
          </a:p>
          <a:p>
            <a:pPr marL="749808" lvl="1" indent="-457200">
              <a:buClr>
                <a:schemeClr val="tx1"/>
              </a:buClr>
              <a:buFont typeface="Courier New" panose="02070309020205020404" pitchFamily="49" charset="0"/>
              <a:buChar char="o"/>
            </a:pPr>
            <a:r>
              <a:rPr lang="en-US" sz="2600" dirty="0"/>
              <a:t>Brain tumor, other space-occupying lesion</a:t>
            </a:r>
          </a:p>
          <a:p>
            <a:pPr marL="749808" lvl="1" indent="-457200">
              <a:buClr>
                <a:schemeClr val="tx1"/>
              </a:buClr>
              <a:buFont typeface="Courier New" panose="02070309020205020404" pitchFamily="49" charset="0"/>
              <a:buChar char="o"/>
            </a:pPr>
            <a:r>
              <a:rPr lang="en-US" sz="2600" dirty="0"/>
              <a:t>Metabolic disorders</a:t>
            </a:r>
          </a:p>
          <a:p>
            <a:pPr marL="749808" lvl="1" indent="-457200">
              <a:buClr>
                <a:schemeClr val="tx1"/>
              </a:buClr>
              <a:buFont typeface="Courier New" panose="02070309020205020404" pitchFamily="49" charset="0"/>
              <a:buChar char="o"/>
            </a:pPr>
            <a:r>
              <a:rPr lang="en-US" sz="2600" dirty="0"/>
              <a:t>Respiratory or airway disease</a:t>
            </a:r>
          </a:p>
          <a:p>
            <a:pPr marL="749808" lvl="1" indent="-457200">
              <a:buClr>
                <a:schemeClr val="tx1"/>
              </a:buClr>
              <a:buFont typeface="Courier New" panose="02070309020205020404" pitchFamily="49" charset="0"/>
              <a:buChar char="o"/>
            </a:pPr>
            <a:r>
              <a:rPr lang="en-US" sz="2600" dirty="0"/>
              <a:t>Ketogenic diet</a:t>
            </a:r>
          </a:p>
          <a:p>
            <a:pPr marL="637096" lvl="1" indent="-344488">
              <a:buClr>
                <a:schemeClr val="tx1"/>
              </a:buClr>
              <a:buFont typeface="Symbol" panose="05050102010706020507" pitchFamily="18" charset="2"/>
              <a:buChar char="·"/>
            </a:pPr>
            <a:endParaRPr lang="en-US" sz="2600" dirty="0"/>
          </a:p>
        </p:txBody>
      </p:sp>
    </p:spTree>
    <p:extLst>
      <p:ext uri="{BB962C8B-B14F-4D97-AF65-F5344CB8AC3E}">
        <p14:creationId xmlns:p14="http://schemas.microsoft.com/office/powerpoint/2010/main" val="191283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2, part 2 </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254596" y="1928598"/>
            <a:ext cx="10058400" cy="4023360"/>
          </a:xfrm>
        </p:spPr>
        <p:txBody>
          <a:bodyPr>
            <a:normAutofit/>
          </a:bodyPr>
          <a:lstStyle/>
          <a:p>
            <a:pPr marL="0" indent="0">
              <a:buClr>
                <a:schemeClr val="tx1"/>
              </a:buClr>
              <a:buNone/>
            </a:pPr>
            <a:r>
              <a:rPr lang="en-US" sz="2800" dirty="0"/>
              <a:t>4 year old male, no recent illness or history of seizure. Call for unresponsive, rhythmic jerking/shaking of all extremities. </a:t>
            </a:r>
          </a:p>
          <a:p>
            <a:pPr marL="0" indent="0">
              <a:buClr>
                <a:schemeClr val="tx1"/>
              </a:buClr>
              <a:buNone/>
            </a:pPr>
            <a:endParaRPr lang="en-US" sz="2800" dirty="0"/>
          </a:p>
          <a:p>
            <a:pPr marL="0" indent="0">
              <a:buClr>
                <a:schemeClr val="tx1"/>
              </a:buClr>
              <a:buNone/>
            </a:pPr>
            <a:r>
              <a:rPr lang="en-US" sz="2800" dirty="0"/>
              <a:t>Give IM midazolam, and seizure activity stops. Patient eyes closed, unresponsive to voice but withdraws to pain. Limp extremities and breathing spontaneously.</a:t>
            </a:r>
          </a:p>
          <a:p>
            <a:pPr marL="0" indent="0">
              <a:buClr>
                <a:schemeClr val="tx1"/>
              </a:buClr>
              <a:buNone/>
            </a:pPr>
            <a:endParaRPr lang="en-US" sz="2800" dirty="0"/>
          </a:p>
          <a:p>
            <a:pPr marL="0" indent="0">
              <a:buClr>
                <a:schemeClr val="tx1"/>
              </a:buClr>
              <a:buNone/>
            </a:pPr>
            <a:r>
              <a:rPr lang="en-US" sz="2800" dirty="0">
                <a:hlinkClick r:id="rId2"/>
              </a:rPr>
              <a:t>https://www.youtube.com/watch?v=Uyx65dqm33M</a:t>
            </a:r>
            <a:endParaRPr lang="en-US" sz="2800" dirty="0"/>
          </a:p>
        </p:txBody>
      </p:sp>
    </p:spTree>
    <p:extLst>
      <p:ext uri="{BB962C8B-B14F-4D97-AF65-F5344CB8AC3E}">
        <p14:creationId xmlns:p14="http://schemas.microsoft.com/office/powerpoint/2010/main" val="269411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19BA268D-3A13-47B8-ABCA-40A1F4F71376}"/>
              </a:ext>
            </a:extLst>
          </p:cNvPr>
          <p:cNvPicPr>
            <a:picLocks noRot="1" noChangeAspect="1"/>
          </p:cNvPicPr>
          <p:nvPr>
            <a:videoFile r:link="rId1"/>
          </p:nvPr>
        </p:nvPicPr>
        <p:blipFill>
          <a:blip r:embed="rId3"/>
          <a:stretch>
            <a:fillRect/>
          </a:stretch>
        </p:blipFill>
        <p:spPr>
          <a:xfrm>
            <a:off x="906073" y="509666"/>
            <a:ext cx="10473127" cy="5891134"/>
          </a:xfrm>
          <a:prstGeom prst="rect">
            <a:avLst/>
          </a:prstGeom>
        </p:spPr>
      </p:pic>
    </p:spTree>
    <p:extLst>
      <p:ext uri="{BB962C8B-B14F-4D97-AF65-F5344CB8AC3E}">
        <p14:creationId xmlns:p14="http://schemas.microsoft.com/office/powerpoint/2010/main" val="507834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Post ictal period</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May last minutes to hours</a:t>
            </a:r>
          </a:p>
          <a:p>
            <a:pPr marL="749808" lvl="1" indent="-457200">
              <a:buClr>
                <a:schemeClr val="tx1"/>
              </a:buClr>
              <a:buFont typeface="Courier New" panose="02070309020205020404" pitchFamily="49" charset="0"/>
              <a:buChar char="o"/>
            </a:pPr>
            <a:r>
              <a:rPr lang="en-US" altLang="en-US" sz="2600" dirty="0"/>
              <a:t>Concerning if &gt;20 minutes, especially in new onset seizure patient</a:t>
            </a:r>
          </a:p>
          <a:p>
            <a:pPr marL="344488" indent="-344488">
              <a:buClr>
                <a:schemeClr val="tx1"/>
              </a:buClr>
              <a:buFont typeface="Symbol" panose="05050102010706020507" pitchFamily="18" charset="2"/>
              <a:buChar char="·"/>
            </a:pPr>
            <a:r>
              <a:rPr lang="en-US" altLang="en-US" sz="2800" dirty="0"/>
              <a:t>Staring, not answering questions, confusion, fatigue, weakness or paralysis in one limb, temporary vision or other sensory loss</a:t>
            </a:r>
          </a:p>
          <a:p>
            <a:pPr marL="344488" indent="-344488">
              <a:buClr>
                <a:schemeClr val="tx1"/>
              </a:buClr>
              <a:buFont typeface="Symbol" panose="05050102010706020507" pitchFamily="18" charset="2"/>
              <a:buChar char="·"/>
            </a:pPr>
            <a:r>
              <a:rPr lang="en-US" altLang="en-US" sz="2800" dirty="0"/>
              <a:t>May be confused, combative, altered mental status, respiratory depression</a:t>
            </a:r>
          </a:p>
          <a:p>
            <a:pPr marL="344488" indent="-344488">
              <a:buClr>
                <a:schemeClr val="tx1"/>
              </a:buClr>
              <a:buFont typeface="Symbol" panose="05050102010706020507" pitchFamily="18" charset="2"/>
              <a:buChar char="·"/>
            </a:pPr>
            <a:r>
              <a:rPr lang="en-US" altLang="en-US" sz="2800" dirty="0"/>
              <a:t>Requires ongoing monitoring in hospital setting</a:t>
            </a:r>
          </a:p>
        </p:txBody>
      </p:sp>
    </p:spTree>
    <p:extLst>
      <p:ext uri="{BB962C8B-B14F-4D97-AF65-F5344CB8AC3E}">
        <p14:creationId xmlns:p14="http://schemas.microsoft.com/office/powerpoint/2010/main" val="39967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Post AED effects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Drugs used to stop seizures can alter mental status, cause respiratory depression</a:t>
            </a:r>
          </a:p>
          <a:p>
            <a:pPr marL="344488" indent="-344488">
              <a:buClr>
                <a:schemeClr val="tx1"/>
              </a:buClr>
              <a:buFont typeface="Symbol" panose="05050102010706020507" pitchFamily="18" charset="2"/>
              <a:buChar char="·"/>
            </a:pPr>
            <a:r>
              <a:rPr lang="en-US" altLang="en-US" sz="2800" dirty="0"/>
              <a:t>Any child receiving rescue seizure medications should be evaluated by MD </a:t>
            </a:r>
          </a:p>
          <a:p>
            <a:pPr marL="0" indent="0">
              <a:buClr>
                <a:schemeClr val="tx1"/>
              </a:buClr>
              <a:buNone/>
            </a:pPr>
            <a:endParaRPr lang="en-US" sz="2800" dirty="0"/>
          </a:p>
        </p:txBody>
      </p:sp>
    </p:spTree>
    <p:extLst>
      <p:ext uri="{BB962C8B-B14F-4D97-AF65-F5344CB8AC3E}">
        <p14:creationId xmlns:p14="http://schemas.microsoft.com/office/powerpoint/2010/main" val="345565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FEB9-DC8E-4A87-A3F9-5B1C3C39F052}"/>
              </a:ext>
            </a:extLst>
          </p:cNvPr>
          <p:cNvSpPr>
            <a:spLocks noGrp="1"/>
          </p:cNvSpPr>
          <p:nvPr>
            <p:ph type="title"/>
          </p:nvPr>
        </p:nvSpPr>
        <p:spPr/>
        <p:txBody>
          <a:bodyPr>
            <a:normAutofit/>
          </a:bodyPr>
          <a:lstStyle/>
          <a:p>
            <a:r>
              <a:rPr lang="en-US" sz="5400" dirty="0">
                <a:latin typeface="+mn-lt"/>
              </a:rPr>
              <a:t>Why an Emergency?</a:t>
            </a:r>
          </a:p>
        </p:txBody>
      </p:sp>
      <p:sp>
        <p:nvSpPr>
          <p:cNvPr id="3" name="Content Placeholder 2">
            <a:extLst>
              <a:ext uri="{FF2B5EF4-FFF2-40B4-BE49-F238E27FC236}">
                <a16:creationId xmlns:a16="http://schemas.microsoft.com/office/drawing/2014/main" id="{D01FCA7E-8144-4A5C-81B7-30765D0B8A48}"/>
              </a:ext>
            </a:extLst>
          </p:cNvPr>
          <p:cNvSpPr>
            <a:spLocks noGrp="1"/>
          </p:cNvSpPr>
          <p:nvPr>
            <p:ph idx="1"/>
          </p:nvPr>
        </p:nvSpPr>
        <p:spPr/>
        <p:txBody>
          <a:bodyPr>
            <a:normAutofit/>
          </a:bodyPr>
          <a:lstStyle/>
          <a:p>
            <a:pPr marL="401638" indent="-401638">
              <a:buClr>
                <a:schemeClr val="tx1"/>
              </a:buClr>
              <a:buFont typeface="Symbol" panose="05050102010706020507" pitchFamily="18" charset="2"/>
              <a:buChar char="·"/>
            </a:pPr>
            <a:r>
              <a:rPr lang="en-US" sz="2800" dirty="0"/>
              <a:t>Can represent an underlying illness or injury</a:t>
            </a:r>
          </a:p>
          <a:p>
            <a:pPr marL="401638" indent="-401638">
              <a:buClr>
                <a:schemeClr val="tx1"/>
              </a:buClr>
              <a:buFont typeface="Symbol" panose="05050102010706020507" pitchFamily="18" charset="2"/>
              <a:buChar char="·"/>
            </a:pPr>
            <a:r>
              <a:rPr lang="en-US" sz="2800" dirty="0"/>
              <a:t>Loss of consciousness </a:t>
            </a:r>
            <a:r>
              <a:rPr lang="en-US" sz="2800" dirty="0">
                <a:sym typeface="Wingdings" panose="05000000000000000000" pitchFamily="2" charset="2"/>
              </a:rPr>
              <a:t> falls, injuries</a:t>
            </a:r>
          </a:p>
          <a:p>
            <a:pPr marL="401638" indent="-401638">
              <a:buClr>
                <a:schemeClr val="tx1"/>
              </a:buClr>
              <a:buFont typeface="Symbol" panose="05050102010706020507" pitchFamily="18" charset="2"/>
              <a:buChar char="·"/>
            </a:pPr>
            <a:r>
              <a:rPr lang="en-US" sz="2800" dirty="0">
                <a:sym typeface="Wingdings" panose="05000000000000000000" pitchFamily="2" charset="2"/>
              </a:rPr>
              <a:t>Airway and breathing compromise</a:t>
            </a:r>
          </a:p>
          <a:p>
            <a:pPr marL="401638" indent="-401638">
              <a:buClr>
                <a:schemeClr val="tx1"/>
              </a:buClr>
              <a:buFont typeface="Symbol" panose="05050102010706020507" pitchFamily="18" charset="2"/>
              <a:buChar char="·"/>
            </a:pPr>
            <a:r>
              <a:rPr lang="en-US" sz="2800" dirty="0">
                <a:sym typeface="Wingdings" panose="05000000000000000000" pitchFamily="2" charset="2"/>
              </a:rPr>
              <a:t>Prolonged seizure  hypoxia, metabolic acidosis, death</a:t>
            </a:r>
            <a:endParaRPr lang="en-US" sz="2800" dirty="0"/>
          </a:p>
        </p:txBody>
      </p:sp>
    </p:spTree>
    <p:extLst>
      <p:ext uri="{BB962C8B-B14F-4D97-AF65-F5344CB8AC3E}">
        <p14:creationId xmlns:p14="http://schemas.microsoft.com/office/powerpoint/2010/main" val="3040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3:</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0" indent="0">
              <a:buClr>
                <a:schemeClr val="tx1"/>
              </a:buClr>
              <a:buNone/>
            </a:pPr>
            <a:r>
              <a:rPr lang="en-US" sz="2800" dirty="0"/>
              <a:t>18 month old female. Parents report she suddenly became unresponsive, then rhythmic jerking of arms/legs. </a:t>
            </a:r>
          </a:p>
          <a:p>
            <a:pPr marL="0" indent="0">
              <a:buClr>
                <a:schemeClr val="tx1"/>
              </a:buClr>
              <a:buNone/>
            </a:pPr>
            <a:endParaRPr lang="en-US" sz="2800" dirty="0"/>
          </a:p>
          <a:p>
            <a:pPr marL="0" indent="0">
              <a:buClr>
                <a:schemeClr val="tx1"/>
              </a:buClr>
              <a:buNone/>
            </a:pPr>
            <a:r>
              <a:rPr lang="en-US" sz="2800" dirty="0"/>
              <a:t>EMS arrives 8 minutes later. Eyes are closed, but arms/legs still.  Give oxygen and obtain VS. Gathering history and then she starts to have lip smacking, eye deviation to right, left arm flexing.</a:t>
            </a:r>
          </a:p>
          <a:p>
            <a:pPr marL="0" indent="0">
              <a:buClr>
                <a:schemeClr val="tx1"/>
              </a:buClr>
              <a:buNone/>
            </a:pPr>
            <a:endParaRPr lang="en-US" sz="2800" dirty="0"/>
          </a:p>
        </p:txBody>
      </p:sp>
    </p:spTree>
    <p:extLst>
      <p:ext uri="{BB962C8B-B14F-4D97-AF65-F5344CB8AC3E}">
        <p14:creationId xmlns:p14="http://schemas.microsoft.com/office/powerpoint/2010/main" val="258971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Status epilepticus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Seizure lasts longer than 5- minutes</a:t>
            </a:r>
          </a:p>
          <a:p>
            <a:pPr marL="344488" indent="-344488">
              <a:buClr>
                <a:schemeClr val="tx1"/>
              </a:buClr>
              <a:buFont typeface="Symbol" panose="05050102010706020507" pitchFamily="18" charset="2"/>
              <a:buChar char="·"/>
            </a:pPr>
            <a:r>
              <a:rPr lang="en-US" altLang="en-US" sz="2800" dirty="0"/>
              <a:t>Seizure that recurs before patient regains consciousness</a:t>
            </a:r>
          </a:p>
          <a:p>
            <a:pPr marL="344488" indent="-344488">
              <a:buClr>
                <a:schemeClr val="tx1"/>
              </a:buClr>
              <a:buFont typeface="Symbol" panose="05050102010706020507" pitchFamily="18" charset="2"/>
              <a:buChar char="·"/>
            </a:pPr>
            <a:r>
              <a:rPr lang="en-US" altLang="en-US" sz="2800" dirty="0"/>
              <a:t>Life threatening; can lead to brain damage, hypoxia, hypercapnia, pulmonary edema, hypoglycemia, metabolic acidosis</a:t>
            </a:r>
          </a:p>
          <a:p>
            <a:pPr marL="344488" indent="-344488">
              <a:buClr>
                <a:schemeClr val="tx1"/>
              </a:buClr>
              <a:buFont typeface="Symbol" panose="05050102010706020507" pitchFamily="18" charset="2"/>
              <a:buChar char="·"/>
            </a:pPr>
            <a:r>
              <a:rPr lang="en-US" altLang="en-US" sz="2800" dirty="0"/>
              <a:t>When present, increased likelihood of underlying pathology</a:t>
            </a: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30943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fontScale="90000"/>
          </a:bodyPr>
          <a:lstStyle/>
          <a:p>
            <a:r>
              <a:rPr lang="en-US" sz="5400" dirty="0">
                <a:latin typeface="+mn-lt"/>
              </a:rPr>
              <a:t>Medication management for status epilepticus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427247"/>
          </a:xfrm>
        </p:spPr>
        <p:txBody>
          <a:bodyPr>
            <a:normAutofit/>
          </a:bodyPr>
          <a:lstStyle/>
          <a:p>
            <a:pPr marL="344488" indent="-344488">
              <a:buClr>
                <a:schemeClr val="tx1"/>
              </a:buClr>
              <a:buFont typeface="Symbol" panose="05050102010706020507" pitchFamily="18" charset="2"/>
              <a:buChar char="·"/>
            </a:pPr>
            <a:r>
              <a:rPr lang="en-US" altLang="en-US" sz="2800" dirty="0"/>
              <a:t>FIRST LINE: Short acting benzodiazepine</a:t>
            </a:r>
          </a:p>
          <a:p>
            <a:pPr marL="637096" lvl="1" indent="-344488">
              <a:buClr>
                <a:schemeClr val="tx1"/>
              </a:buClr>
              <a:buFont typeface="Courier New" panose="02070309020205020404" pitchFamily="49" charset="0"/>
              <a:buChar char="o"/>
            </a:pPr>
            <a:r>
              <a:rPr lang="en-US" altLang="en-US" sz="2400" dirty="0"/>
              <a:t>Midazolam (IM or IN), diazepam</a:t>
            </a:r>
          </a:p>
          <a:p>
            <a:pPr marL="637096" lvl="1" indent="-344488">
              <a:buClr>
                <a:schemeClr val="tx1"/>
              </a:buClr>
              <a:buFont typeface="Courier New" panose="02070309020205020404" pitchFamily="49" charset="0"/>
              <a:buChar char="o"/>
            </a:pPr>
            <a:r>
              <a:rPr lang="en-US" altLang="en-US" sz="2400" dirty="0"/>
              <a:t>Ativan (0.1mg/kg IV, max 4mg, give 2mg/min)</a:t>
            </a:r>
          </a:p>
          <a:p>
            <a:pPr marL="344488" indent="-344488">
              <a:buClr>
                <a:schemeClr val="tx1"/>
              </a:buClr>
              <a:buFont typeface="Symbol" panose="05050102010706020507" pitchFamily="18" charset="2"/>
              <a:buChar char="·"/>
            </a:pPr>
            <a:r>
              <a:rPr lang="en-US" altLang="en-US" sz="2600" dirty="0"/>
              <a:t>Seizure continues for 5 minutes or recurs 5 minutes after first dose</a:t>
            </a:r>
          </a:p>
          <a:p>
            <a:pPr marL="637096" lvl="1" indent="-344488">
              <a:buClr>
                <a:schemeClr val="tx1"/>
              </a:buClr>
              <a:buFont typeface="Courier New" panose="02070309020205020404" pitchFamily="49" charset="0"/>
              <a:buChar char="o"/>
            </a:pPr>
            <a:r>
              <a:rPr lang="en-US" altLang="en-US" sz="2400" dirty="0"/>
              <a:t>Repeat benzodiazepine</a:t>
            </a:r>
          </a:p>
          <a:p>
            <a:pPr marL="344488" indent="-344488">
              <a:buClr>
                <a:schemeClr val="tx1"/>
              </a:buClr>
              <a:buFont typeface="Symbol" panose="05050102010706020507" pitchFamily="18" charset="2"/>
              <a:buChar char="·"/>
            </a:pPr>
            <a:r>
              <a:rPr lang="en-US" altLang="en-US" sz="2600" dirty="0"/>
              <a:t>SECOND LINE: seizure continues for 5 minutes after 2</a:t>
            </a:r>
            <a:r>
              <a:rPr lang="en-US" altLang="en-US" sz="2600" baseline="30000" dirty="0"/>
              <a:t>nd</a:t>
            </a:r>
            <a:r>
              <a:rPr lang="en-US" altLang="en-US" sz="2600" dirty="0"/>
              <a:t> dose of FIRST LINE </a:t>
            </a:r>
            <a:r>
              <a:rPr lang="en-US" altLang="en-US" sz="2600" dirty="0">
                <a:sym typeface="Wingdings" panose="05000000000000000000" pitchFamily="2" charset="2"/>
              </a:rPr>
              <a:t> give first dose of SECOND LINE Medication</a:t>
            </a:r>
          </a:p>
          <a:p>
            <a:pPr marL="637096" lvl="1" indent="-344488">
              <a:buClr>
                <a:schemeClr val="tx1"/>
              </a:buClr>
              <a:buFont typeface="Courier New" panose="02070309020205020404" pitchFamily="49" charset="0"/>
              <a:buChar char="o"/>
            </a:pPr>
            <a:r>
              <a:rPr lang="en-US" altLang="en-US" sz="2400" dirty="0"/>
              <a:t>No history of epilepsy: &gt;2 months old is </a:t>
            </a:r>
            <a:r>
              <a:rPr lang="en-US" altLang="en-US" sz="2400" dirty="0" err="1"/>
              <a:t>Fosphenytoin</a:t>
            </a:r>
            <a:r>
              <a:rPr lang="en-US" altLang="en-US" sz="2400" dirty="0"/>
              <a:t> (20mg/kg IV); &lt;2 months old is phenobarbital (20mg/kg)</a:t>
            </a:r>
          </a:p>
          <a:p>
            <a:pPr marL="344488" indent="-344488">
              <a:buClr>
                <a:schemeClr val="tx1"/>
              </a:buClr>
              <a:buFont typeface="Symbol" panose="05050102010706020507" pitchFamily="18" charset="2"/>
              <a:buChar char="·"/>
            </a:pPr>
            <a:r>
              <a:rPr lang="en-US" altLang="en-US" sz="2600" dirty="0"/>
              <a:t>THIRD LINE: Keppra, valproic acid, </a:t>
            </a:r>
            <a:r>
              <a:rPr lang="en-US" altLang="en-US" sz="2600" dirty="0" err="1"/>
              <a:t>lacosamide</a:t>
            </a:r>
            <a:endParaRPr lang="en-US" altLang="en-US" sz="2600" dirty="0"/>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13878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4: neonatal seizure</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fontScale="92500" lnSpcReduction="20000"/>
          </a:bodyPr>
          <a:lstStyle/>
          <a:p>
            <a:pPr marL="0" indent="0">
              <a:buClr>
                <a:schemeClr val="tx1"/>
              </a:buClr>
              <a:buNone/>
            </a:pPr>
            <a:r>
              <a:rPr lang="en-US" sz="2800" dirty="0"/>
              <a:t>2 week old, parents call 911 for infant seems sleepier, fussy, some “abnormal movements”</a:t>
            </a:r>
          </a:p>
          <a:p>
            <a:pPr marL="0" indent="0">
              <a:buClr>
                <a:schemeClr val="tx1"/>
              </a:buClr>
              <a:buNone/>
            </a:pPr>
            <a:endParaRPr lang="en-US" sz="2800" dirty="0"/>
          </a:p>
          <a:p>
            <a:pPr marL="0" indent="0">
              <a:buClr>
                <a:schemeClr val="tx1"/>
              </a:buClr>
              <a:buNone/>
            </a:pPr>
            <a:r>
              <a:rPr lang="en-US" sz="2800" dirty="0"/>
              <a:t>EMS arrival: infant with normal HR, RR. Eyes open and looks around, but frequent jerks of head to side with bicycling/tremor of arms and legs. Lasts 10-15 seconds then will stop. Also making spontaneous movements of all extremities. Seems fussy/irritable. Fontenelle is full.</a:t>
            </a:r>
          </a:p>
          <a:p>
            <a:pPr marL="0" indent="0">
              <a:buClr>
                <a:schemeClr val="tx1"/>
              </a:buClr>
              <a:buNone/>
            </a:pPr>
            <a:endParaRPr lang="en-US" sz="2800" dirty="0"/>
          </a:p>
          <a:p>
            <a:pPr marL="0" indent="0">
              <a:buClr>
                <a:schemeClr val="tx1"/>
              </a:buClr>
              <a:buNone/>
            </a:pPr>
            <a:r>
              <a:rPr lang="en-US" sz="2800" dirty="0">
                <a:hlinkClick r:id="rId2"/>
              </a:rPr>
              <a:t>https://www.youtube.com/watch?v=I0gJyYQM9yE </a:t>
            </a:r>
            <a:endParaRPr lang="en-US" sz="2800" dirty="0"/>
          </a:p>
          <a:p>
            <a:pPr marL="0" indent="0">
              <a:buClr>
                <a:schemeClr val="tx1"/>
              </a:buClr>
              <a:buNone/>
            </a:pPr>
            <a:r>
              <a:rPr lang="en-US" sz="2800" dirty="0"/>
              <a:t>https://www.youtube.com/watch?v=gbryS0aIqOc</a:t>
            </a:r>
          </a:p>
          <a:p>
            <a:pPr marL="0" indent="0">
              <a:buClr>
                <a:schemeClr val="tx1"/>
              </a:buClr>
              <a:buNone/>
            </a:pPr>
            <a:endParaRPr lang="en-US" sz="2800" dirty="0"/>
          </a:p>
          <a:p>
            <a:pPr marL="0" indent="0">
              <a:buClr>
                <a:schemeClr val="tx1"/>
              </a:buClr>
              <a:buNone/>
            </a:pPr>
            <a:endParaRPr lang="en-US" sz="2800" dirty="0"/>
          </a:p>
        </p:txBody>
      </p:sp>
    </p:spTree>
    <p:extLst>
      <p:ext uri="{BB962C8B-B14F-4D97-AF65-F5344CB8AC3E}">
        <p14:creationId xmlns:p14="http://schemas.microsoft.com/office/powerpoint/2010/main" val="3146382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205F55EB-B465-45DB-AA0E-20E3016C8CFB}"/>
              </a:ext>
            </a:extLst>
          </p:cNvPr>
          <p:cNvPicPr>
            <a:picLocks noRot="1" noChangeAspect="1"/>
          </p:cNvPicPr>
          <p:nvPr>
            <a:videoFile r:link="rId1"/>
          </p:nvPr>
        </p:nvPicPr>
        <p:blipFill>
          <a:blip r:embed="rId3"/>
          <a:stretch>
            <a:fillRect/>
          </a:stretch>
        </p:blipFill>
        <p:spPr>
          <a:xfrm>
            <a:off x="879422" y="494675"/>
            <a:ext cx="10168329" cy="5719685"/>
          </a:xfrm>
          <a:prstGeom prst="rect">
            <a:avLst/>
          </a:prstGeom>
        </p:spPr>
      </p:pic>
    </p:spTree>
    <p:extLst>
      <p:ext uri="{BB962C8B-B14F-4D97-AF65-F5344CB8AC3E}">
        <p14:creationId xmlns:p14="http://schemas.microsoft.com/office/powerpoint/2010/main" val="263905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C4C9B5A4-3C49-4FDD-BF9B-DBEBB5CCD48C}"/>
              </a:ext>
            </a:extLst>
          </p:cNvPr>
          <p:cNvPicPr>
            <a:picLocks noRot="1" noChangeAspect="1"/>
          </p:cNvPicPr>
          <p:nvPr>
            <a:videoFile r:link="rId1"/>
          </p:nvPr>
        </p:nvPicPr>
        <p:blipFill>
          <a:blip r:embed="rId3"/>
          <a:stretch>
            <a:fillRect/>
          </a:stretch>
        </p:blipFill>
        <p:spPr>
          <a:xfrm>
            <a:off x="1225863" y="689548"/>
            <a:ext cx="10256603" cy="5769339"/>
          </a:xfrm>
          <a:prstGeom prst="rect">
            <a:avLst/>
          </a:prstGeom>
        </p:spPr>
      </p:pic>
    </p:spTree>
    <p:extLst>
      <p:ext uri="{BB962C8B-B14F-4D97-AF65-F5344CB8AC3E}">
        <p14:creationId xmlns:p14="http://schemas.microsoft.com/office/powerpoint/2010/main" val="531198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a:bodyPr>
          <a:lstStyle/>
          <a:p>
            <a:r>
              <a:rPr lang="en-US" sz="5400" dirty="0">
                <a:latin typeface="+mn-lt"/>
              </a:rPr>
              <a:t>Causes of seizures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79" y="1845733"/>
            <a:ext cx="10229481" cy="4725664"/>
          </a:xfrm>
        </p:spPr>
        <p:txBody>
          <a:bodyPr>
            <a:noAutofit/>
          </a:bodyPr>
          <a:lstStyle/>
          <a:p>
            <a:pPr marL="344488" indent="-344488">
              <a:buClr>
                <a:schemeClr val="tx1"/>
              </a:buClr>
              <a:buFont typeface="Symbol" panose="05050102010706020507" pitchFamily="18" charset="2"/>
              <a:buChar char="·"/>
            </a:pPr>
            <a:r>
              <a:rPr lang="en-US" altLang="en-US" sz="2400" dirty="0"/>
              <a:t>Fever</a:t>
            </a:r>
          </a:p>
          <a:p>
            <a:pPr marL="344488" indent="-344488">
              <a:buClr>
                <a:schemeClr val="tx1"/>
              </a:buClr>
              <a:buFont typeface="Symbol" panose="05050102010706020507" pitchFamily="18" charset="2"/>
              <a:buChar char="·"/>
            </a:pPr>
            <a:r>
              <a:rPr lang="en-US" altLang="en-US" sz="2400" dirty="0"/>
              <a:t>Epilepsy</a:t>
            </a:r>
          </a:p>
          <a:p>
            <a:pPr marL="344488" indent="-344488">
              <a:buClr>
                <a:schemeClr val="tx1"/>
              </a:buClr>
              <a:buFont typeface="Symbol" panose="05050102010706020507" pitchFamily="18" charset="2"/>
              <a:buChar char="·"/>
            </a:pPr>
            <a:r>
              <a:rPr lang="en-US" altLang="en-US" sz="2400" dirty="0"/>
              <a:t>Hypoglycemia</a:t>
            </a:r>
          </a:p>
          <a:p>
            <a:pPr marL="344488" indent="-344488">
              <a:buClr>
                <a:schemeClr val="tx1"/>
              </a:buClr>
              <a:buFont typeface="Symbol" panose="05050102010706020507" pitchFamily="18" charset="2"/>
              <a:buChar char="·"/>
            </a:pPr>
            <a:r>
              <a:rPr lang="en-US" altLang="en-US" sz="2400" dirty="0"/>
              <a:t>Hypoxia</a:t>
            </a:r>
          </a:p>
          <a:p>
            <a:pPr marL="344488" indent="-344488">
              <a:buClr>
                <a:schemeClr val="tx1"/>
              </a:buClr>
              <a:buFont typeface="Symbol" panose="05050102010706020507" pitchFamily="18" charset="2"/>
              <a:buChar char="·"/>
            </a:pPr>
            <a:r>
              <a:rPr lang="en-US" altLang="en-US" sz="2400" dirty="0"/>
              <a:t>Head injury</a:t>
            </a:r>
          </a:p>
          <a:p>
            <a:pPr marL="344488" indent="-344488">
              <a:buClr>
                <a:schemeClr val="tx1"/>
              </a:buClr>
              <a:buFont typeface="Symbol" panose="05050102010706020507" pitchFamily="18" charset="2"/>
              <a:buChar char="·"/>
            </a:pPr>
            <a:r>
              <a:rPr lang="en-US" altLang="en-US" sz="2400" dirty="0"/>
              <a:t>Infection (meningitis, encephalitis)</a:t>
            </a:r>
          </a:p>
          <a:p>
            <a:pPr marL="344488" indent="-344488">
              <a:buClr>
                <a:schemeClr val="tx1"/>
              </a:buClr>
              <a:buFont typeface="Symbol" panose="05050102010706020507" pitchFamily="18" charset="2"/>
              <a:buChar char="·"/>
            </a:pPr>
            <a:r>
              <a:rPr lang="en-US" altLang="en-US" sz="2400" dirty="0"/>
              <a:t>Poisoning, intoxication, ingestion</a:t>
            </a:r>
          </a:p>
          <a:p>
            <a:pPr marL="344488" indent="-344488">
              <a:buClr>
                <a:schemeClr val="tx1"/>
              </a:buClr>
              <a:buFont typeface="Symbol" panose="05050102010706020507" pitchFamily="18" charset="2"/>
              <a:buChar char="·"/>
            </a:pPr>
            <a:r>
              <a:rPr lang="en-US" altLang="en-US" sz="2400" dirty="0"/>
              <a:t>Brain tumor or other mass/space-occupying lesion</a:t>
            </a:r>
          </a:p>
          <a:p>
            <a:pPr marL="344488" indent="-344488">
              <a:buClr>
                <a:schemeClr val="tx1"/>
              </a:buClr>
              <a:buFont typeface="Symbol" panose="05050102010706020507" pitchFamily="18" charset="2"/>
              <a:buChar char="·"/>
            </a:pPr>
            <a:r>
              <a:rPr lang="en-US" altLang="en-US" sz="2400" dirty="0"/>
              <a:t>Stroke (hemorrhagic &gt; ischemic)</a:t>
            </a:r>
          </a:p>
          <a:p>
            <a:pPr marL="0" indent="0">
              <a:buClr>
                <a:schemeClr val="tx1"/>
              </a:buClr>
              <a:buNone/>
            </a:pPr>
            <a:endParaRPr lang="en-US" altLang="en-US" sz="2400" dirty="0"/>
          </a:p>
          <a:p>
            <a:pPr marL="0" indent="0">
              <a:buClr>
                <a:schemeClr val="tx1"/>
              </a:buClr>
              <a:buNone/>
            </a:pPr>
            <a:endParaRPr lang="en-US" sz="2400" dirty="0"/>
          </a:p>
        </p:txBody>
      </p:sp>
    </p:spTree>
    <p:extLst>
      <p:ext uri="{BB962C8B-B14F-4D97-AF65-F5344CB8AC3E}">
        <p14:creationId xmlns:p14="http://schemas.microsoft.com/office/powerpoint/2010/main" val="12694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fontScale="90000"/>
          </a:bodyPr>
          <a:lstStyle/>
          <a:p>
            <a:r>
              <a:rPr lang="en-US" sz="5400" dirty="0">
                <a:latin typeface="+mn-lt"/>
              </a:rPr>
              <a:t>Trauma from physical abuse: red flags not to miss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lnSpcReduction="10000"/>
          </a:bodyPr>
          <a:lstStyle/>
          <a:p>
            <a:pPr marL="344488" indent="-344488">
              <a:buClr>
                <a:schemeClr val="tx1"/>
              </a:buClr>
              <a:buFont typeface="Symbol" panose="05050102010706020507" pitchFamily="18" charset="2"/>
              <a:buChar char="·"/>
            </a:pPr>
            <a:r>
              <a:rPr lang="en-US" altLang="en-US" sz="2800" dirty="0"/>
              <a:t>TEN-4 rule: </a:t>
            </a:r>
          </a:p>
          <a:p>
            <a:pPr marL="749808" lvl="1" indent="-457200">
              <a:buClr>
                <a:schemeClr val="tx1"/>
              </a:buClr>
              <a:buFont typeface="Courier New" panose="02070309020205020404" pitchFamily="49" charset="0"/>
              <a:buChar char="o"/>
            </a:pPr>
            <a:r>
              <a:rPr lang="en-US" altLang="en-US" sz="2600" dirty="0"/>
              <a:t>Torso, ears, neck; if bruised, predict abuse in children under age 4</a:t>
            </a:r>
          </a:p>
          <a:p>
            <a:pPr marL="749808" lvl="1" indent="-457200">
              <a:buClr>
                <a:schemeClr val="tx1"/>
              </a:buClr>
              <a:buFont typeface="Courier New" panose="02070309020205020404" pitchFamily="49" charset="0"/>
              <a:buChar char="o"/>
            </a:pPr>
            <a:r>
              <a:rPr lang="en-US" altLang="en-US" sz="2600" dirty="0"/>
              <a:t>ANY bruise in child under 4 months</a:t>
            </a:r>
          </a:p>
          <a:p>
            <a:pPr marL="344488" indent="-344488">
              <a:buClr>
                <a:schemeClr val="tx1"/>
              </a:buClr>
              <a:buFont typeface="Symbol" panose="05050102010706020507" pitchFamily="18" charset="2"/>
              <a:buChar char="·"/>
            </a:pPr>
            <a:r>
              <a:rPr lang="en-US" altLang="en-US" sz="2800" dirty="0"/>
              <a:t>Pattern injuries</a:t>
            </a:r>
          </a:p>
          <a:p>
            <a:pPr marL="749808" lvl="1" indent="-457200">
              <a:buClr>
                <a:schemeClr val="tx1"/>
              </a:buClr>
              <a:buFont typeface="Courier New" panose="02070309020205020404" pitchFamily="49" charset="0"/>
              <a:buChar char="o"/>
            </a:pPr>
            <a:r>
              <a:rPr lang="en-US" altLang="en-US" sz="2600" dirty="0"/>
              <a:t>“battle sign”, finger or hand prints, circular burns</a:t>
            </a:r>
          </a:p>
          <a:p>
            <a:pPr marL="344488" indent="-344488">
              <a:buClr>
                <a:schemeClr val="tx1"/>
              </a:buClr>
              <a:buFont typeface="Symbol" panose="05050102010706020507" pitchFamily="18" charset="2"/>
              <a:buChar char="·"/>
            </a:pPr>
            <a:r>
              <a:rPr lang="en-US" altLang="en-US" sz="2800" dirty="0"/>
              <a:t>Abusive head trauma</a:t>
            </a:r>
          </a:p>
          <a:p>
            <a:pPr marL="749808" lvl="1" indent="-457200">
              <a:buClr>
                <a:schemeClr val="tx1"/>
              </a:buClr>
              <a:buFont typeface="Courier New" panose="02070309020205020404" pitchFamily="49" charset="0"/>
              <a:buChar char="o"/>
            </a:pPr>
            <a:r>
              <a:rPr lang="en-US" altLang="en-US" sz="2600" dirty="0"/>
              <a:t>Often subtle: mild lethargy, vomiting w/o diarrhea, subconjunctival hemorrhage</a:t>
            </a:r>
          </a:p>
          <a:p>
            <a:pPr marL="749808" lvl="1" indent="-457200">
              <a:buClr>
                <a:schemeClr val="tx1"/>
              </a:buClr>
              <a:buFont typeface="Courier New" panose="02070309020205020404" pitchFamily="49" charset="0"/>
              <a:buChar char="o"/>
            </a:pPr>
            <a:r>
              <a:rPr lang="en-US" altLang="en-US" sz="2600" dirty="0"/>
              <a:t>Sudden cardiac arrest, unresponsive infant, seizures</a:t>
            </a:r>
          </a:p>
          <a:p>
            <a:pPr marL="344488" indent="-344488">
              <a:buClr>
                <a:schemeClr val="tx1"/>
              </a:buClr>
              <a:buFont typeface="Symbol" panose="05050102010706020507" pitchFamily="18" charset="2"/>
              <a:buChar char="·"/>
            </a:pPr>
            <a:endParaRPr lang="en-US" altLang="en-US" sz="2800" dirty="0"/>
          </a:p>
          <a:p>
            <a:pPr marL="344488" indent="-344488">
              <a:buClr>
                <a:schemeClr val="tx1"/>
              </a:buClr>
              <a:buFont typeface="Symbol" panose="05050102010706020507" pitchFamily="18" charset="2"/>
              <a:buChar char="·"/>
            </a:pPr>
            <a:endParaRPr lang="en-US" altLang="en-US" sz="2800" dirty="0"/>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27935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8862B5-30B1-4E3A-8000-62357D5B28A5}"/>
              </a:ext>
            </a:extLst>
          </p:cNvPr>
          <p:cNvGraphicFramePr>
            <a:graphicFrameLocks noGrp="1"/>
          </p:cNvGraphicFramePr>
          <p:nvPr>
            <p:extLst>
              <p:ext uri="{D42A27DB-BD31-4B8C-83A1-F6EECF244321}">
                <p14:modId xmlns:p14="http://schemas.microsoft.com/office/powerpoint/2010/main" val="2498079989"/>
              </p:ext>
            </p:extLst>
          </p:nvPr>
        </p:nvGraphicFramePr>
        <p:xfrm>
          <a:off x="962524" y="334761"/>
          <a:ext cx="10453038" cy="5648897"/>
        </p:xfrm>
        <a:graphic>
          <a:graphicData uri="http://schemas.openxmlformats.org/drawingml/2006/table">
            <a:tbl>
              <a:tblPr firstRow="1" firstCol="1" bandRow="1">
                <a:tableStyleId>{5C22544A-7EE6-4342-B048-85BDC9FD1C3A}</a:tableStyleId>
              </a:tblPr>
              <a:tblGrid>
                <a:gridCol w="5226519">
                  <a:extLst>
                    <a:ext uri="{9D8B030D-6E8A-4147-A177-3AD203B41FA5}">
                      <a16:colId xmlns:a16="http://schemas.microsoft.com/office/drawing/2014/main" val="997465237"/>
                    </a:ext>
                  </a:extLst>
                </a:gridCol>
                <a:gridCol w="5226519">
                  <a:extLst>
                    <a:ext uri="{9D8B030D-6E8A-4147-A177-3AD203B41FA5}">
                      <a16:colId xmlns:a16="http://schemas.microsoft.com/office/drawing/2014/main" val="444268475"/>
                    </a:ext>
                  </a:extLst>
                </a:gridCol>
              </a:tblGrid>
              <a:tr h="327825">
                <a:tc>
                  <a:txBody>
                    <a:bodyPr/>
                    <a:lstStyle/>
                    <a:p>
                      <a:pPr marL="0" marR="0">
                        <a:spcBef>
                          <a:spcPts val="0"/>
                        </a:spcBef>
                        <a:spcAft>
                          <a:spcPts val="0"/>
                        </a:spcAft>
                      </a:pPr>
                      <a:r>
                        <a:rPr lang="en-US" sz="2400" b="1" dirty="0">
                          <a:solidFill>
                            <a:schemeClr val="tx1"/>
                          </a:solidFill>
                          <a:effectLst/>
                        </a:rPr>
                        <a:t>Important things for EMS to observe and report</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a:spcBef>
                          <a:spcPts val="0"/>
                        </a:spcBef>
                        <a:spcAft>
                          <a:spcPts val="0"/>
                        </a:spcAft>
                      </a:pPr>
                      <a:r>
                        <a:rPr lang="en-US" sz="2400" b="1" dirty="0">
                          <a:solidFill>
                            <a:schemeClr val="tx1"/>
                          </a:solidFill>
                          <a:effectLst/>
                        </a:rPr>
                        <a:t>Sample questions to ask</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1508739991"/>
                  </a:ext>
                </a:extLst>
              </a:tr>
              <a:tr h="327825">
                <a:tc>
                  <a:txBody>
                    <a:bodyPr/>
                    <a:lstStyle/>
                    <a:p>
                      <a:pPr marL="0" marR="0">
                        <a:spcBef>
                          <a:spcPts val="0"/>
                        </a:spcBef>
                        <a:spcAft>
                          <a:spcPts val="0"/>
                        </a:spcAft>
                      </a:pPr>
                      <a:r>
                        <a:rPr lang="en-US" sz="1800" b="1" dirty="0">
                          <a:solidFill>
                            <a:schemeClr val="tx1"/>
                          </a:solidFill>
                          <a:effectLst/>
                        </a:rPr>
                        <a:t>Duration of seizure(s)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800" b="1" dirty="0">
                          <a:solidFill>
                            <a:schemeClr val="tx1"/>
                          </a:solidFill>
                          <a:effectLst/>
                        </a:rPr>
                        <a:t>How long did the seizure last?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46510687"/>
                  </a:ext>
                </a:extLst>
              </a:tr>
              <a:tr h="655650">
                <a:tc>
                  <a:txBody>
                    <a:bodyPr/>
                    <a:lstStyle/>
                    <a:p>
                      <a:pPr marL="0" marR="0">
                        <a:spcBef>
                          <a:spcPts val="0"/>
                        </a:spcBef>
                        <a:spcAft>
                          <a:spcPts val="0"/>
                        </a:spcAft>
                      </a:pPr>
                      <a:r>
                        <a:rPr lang="en-US" sz="1800" b="1" dirty="0">
                          <a:solidFill>
                            <a:schemeClr val="tx1"/>
                          </a:solidFill>
                          <a:effectLst/>
                        </a:rPr>
                        <a:t>Number of seizures patient had, time length between seizures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800" b="1" dirty="0">
                          <a:solidFill>
                            <a:schemeClr val="tx1"/>
                          </a:solidFill>
                          <a:effectLst/>
                        </a:rPr>
                        <a:t>Was there more than one seizure? If yes, how long did each last and time between?</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68893030"/>
                  </a:ext>
                </a:extLst>
              </a:tr>
              <a:tr h="2294776">
                <a:tc>
                  <a:txBody>
                    <a:bodyPr/>
                    <a:lstStyle/>
                    <a:p>
                      <a:pPr marL="0" marR="0">
                        <a:spcBef>
                          <a:spcPts val="0"/>
                        </a:spcBef>
                        <a:spcAft>
                          <a:spcPts val="0"/>
                        </a:spcAft>
                      </a:pPr>
                      <a:r>
                        <a:rPr lang="en-US" sz="1800" b="1" dirty="0">
                          <a:solidFill>
                            <a:schemeClr val="tx1"/>
                          </a:solidFill>
                          <a:effectLst/>
                        </a:rPr>
                        <a:t>Describe motor changes during seizure.</a:t>
                      </a:r>
                    </a:p>
                    <a:p>
                      <a:pPr marL="0" marR="0">
                        <a:spcBef>
                          <a:spcPts val="0"/>
                        </a:spcBef>
                        <a:spcAft>
                          <a:spcPts val="0"/>
                        </a:spcAft>
                      </a:pPr>
                      <a:r>
                        <a:rPr lang="en-US" sz="1800" b="1" dirty="0">
                          <a:solidFill>
                            <a:schemeClr val="tx1"/>
                          </a:solidFill>
                          <a:effectLst/>
                        </a:rPr>
                        <a:t>Level of alertness/consciousness present.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800" b="1" dirty="0">
                          <a:solidFill>
                            <a:schemeClr val="tx1"/>
                          </a:solidFill>
                          <a:effectLst/>
                        </a:rPr>
                        <a:t>What did the patient do during the seizure?</a:t>
                      </a:r>
                    </a:p>
                    <a:p>
                      <a:pPr marL="0" marR="0">
                        <a:spcBef>
                          <a:spcPts val="0"/>
                        </a:spcBef>
                        <a:spcAft>
                          <a:spcPts val="0"/>
                        </a:spcAft>
                      </a:pPr>
                      <a:r>
                        <a:rPr lang="en-US" sz="1800" b="1" dirty="0">
                          <a:solidFill>
                            <a:schemeClr val="tx1"/>
                          </a:solidFill>
                          <a:effectLst/>
                        </a:rPr>
                        <a:t>Did the whole body, or just one part of the body shake?</a:t>
                      </a:r>
                    </a:p>
                    <a:p>
                      <a:pPr marL="0" marR="0">
                        <a:spcBef>
                          <a:spcPts val="0"/>
                        </a:spcBef>
                        <a:spcAft>
                          <a:spcPts val="0"/>
                        </a:spcAft>
                      </a:pPr>
                      <a:r>
                        <a:rPr lang="en-US" sz="1800" b="1" dirty="0">
                          <a:solidFill>
                            <a:schemeClr val="tx1"/>
                          </a:solidFill>
                          <a:effectLst/>
                        </a:rPr>
                        <a:t>Were there any mouth movements or vocalizations?</a:t>
                      </a:r>
                    </a:p>
                    <a:p>
                      <a:pPr marL="0" marR="0">
                        <a:spcBef>
                          <a:spcPts val="0"/>
                        </a:spcBef>
                        <a:spcAft>
                          <a:spcPts val="0"/>
                        </a:spcAft>
                      </a:pPr>
                      <a:r>
                        <a:rPr lang="en-US" sz="1800" b="1" dirty="0">
                          <a:solidFill>
                            <a:schemeClr val="tx1"/>
                          </a:solidFill>
                          <a:effectLst/>
                        </a:rPr>
                        <a:t>Did the patient stare into space? Was the patient ever responsive?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256355445"/>
                  </a:ext>
                </a:extLst>
              </a:tr>
              <a:tr h="983476">
                <a:tc>
                  <a:txBody>
                    <a:bodyPr/>
                    <a:lstStyle/>
                    <a:p>
                      <a:pPr marL="0" marR="0">
                        <a:spcBef>
                          <a:spcPts val="0"/>
                        </a:spcBef>
                        <a:spcAft>
                          <a:spcPts val="0"/>
                        </a:spcAft>
                      </a:pPr>
                      <a:r>
                        <a:rPr lang="en-US" sz="1800" b="1" dirty="0">
                          <a:solidFill>
                            <a:schemeClr val="tx1"/>
                          </a:solidFill>
                          <a:effectLst/>
                        </a:rPr>
                        <a:t>Note what patient was doing before the seizure including any recent illness, behavior change, trauma, etc.</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800" b="1" dirty="0">
                          <a:solidFill>
                            <a:schemeClr val="tx1"/>
                          </a:solidFill>
                          <a:effectLst/>
                        </a:rPr>
                        <a:t>What was patient doing before the seizure, any symptoms present before seizure?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96016096"/>
                  </a:ext>
                </a:extLst>
              </a:tr>
              <a:tr h="655650">
                <a:tc>
                  <a:txBody>
                    <a:bodyPr/>
                    <a:lstStyle/>
                    <a:p>
                      <a:pPr marL="0" marR="0">
                        <a:spcBef>
                          <a:spcPts val="0"/>
                        </a:spcBef>
                        <a:spcAft>
                          <a:spcPts val="0"/>
                        </a:spcAft>
                      </a:pPr>
                      <a:r>
                        <a:rPr lang="en-US" sz="1800" b="1">
                          <a:solidFill>
                            <a:schemeClr val="tx1"/>
                          </a:solidFill>
                          <a:effectLst/>
                        </a:rPr>
                        <a:t>Post ictal period: symptoms and location can be clues to understanding seizure origins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800" b="1" dirty="0">
                          <a:solidFill>
                            <a:schemeClr val="tx1"/>
                          </a:solidFill>
                          <a:effectLst/>
                        </a:rPr>
                        <a:t>What did patient do after seizure?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3327816"/>
                  </a:ext>
                </a:extLst>
              </a:tr>
            </a:tbl>
          </a:graphicData>
        </a:graphic>
      </p:graphicFrame>
    </p:spTree>
    <p:extLst>
      <p:ext uri="{BB962C8B-B14F-4D97-AF65-F5344CB8AC3E}">
        <p14:creationId xmlns:p14="http://schemas.microsoft.com/office/powerpoint/2010/main" val="390257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a:bodyPr>
          <a:lstStyle/>
          <a:p>
            <a:r>
              <a:rPr lang="en-US" sz="5400" dirty="0">
                <a:latin typeface="+mn-lt"/>
              </a:rPr>
              <a:t>Pediatric Neuro Exam Pearls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427247"/>
          </a:xfrm>
        </p:spPr>
        <p:txBody>
          <a:bodyPr>
            <a:normAutofit/>
          </a:bodyPr>
          <a:lstStyle/>
          <a:p>
            <a:pPr marL="344488" indent="-344488">
              <a:buClr>
                <a:schemeClr val="tx1"/>
              </a:buClr>
              <a:buFont typeface="Symbol" panose="05050102010706020507" pitchFamily="18" charset="2"/>
              <a:buChar char="·"/>
            </a:pPr>
            <a:r>
              <a:rPr lang="en-US" altLang="en-US" sz="2800" dirty="0"/>
              <a:t>Look to parents for cues</a:t>
            </a:r>
          </a:p>
          <a:p>
            <a:pPr marL="628650" lvl="1" indent="-336550">
              <a:buClr>
                <a:schemeClr val="tx1"/>
              </a:buClr>
              <a:buFont typeface="Courier New" panose="02070309020205020404" pitchFamily="49" charset="0"/>
              <a:buChar char="o"/>
            </a:pPr>
            <a:r>
              <a:rPr lang="en-US" altLang="en-US" sz="2600" dirty="0"/>
              <a:t>“not acting like themselves”</a:t>
            </a:r>
          </a:p>
          <a:p>
            <a:pPr marL="344488" indent="-344488">
              <a:buClr>
                <a:schemeClr val="tx1"/>
              </a:buClr>
              <a:buFont typeface="Symbol" panose="05050102010706020507" pitchFamily="18" charset="2"/>
              <a:buChar char="·"/>
            </a:pPr>
            <a:r>
              <a:rPr lang="en-US" altLang="en-US" sz="2800" dirty="0"/>
              <a:t>0-2 months: very immature myelination</a:t>
            </a:r>
          </a:p>
          <a:p>
            <a:pPr marL="637096" lvl="1" indent="-344488">
              <a:buClr>
                <a:schemeClr val="tx1"/>
              </a:buClr>
              <a:buFont typeface="Courier New" panose="02070309020205020404" pitchFamily="49" charset="0"/>
              <a:buChar char="o"/>
            </a:pPr>
            <a:r>
              <a:rPr lang="en-US" altLang="en-US" sz="2400" dirty="0"/>
              <a:t>Normal verbal: crying, random sounds, consolable</a:t>
            </a:r>
          </a:p>
          <a:p>
            <a:pPr marL="637096" lvl="1" indent="-344488">
              <a:buClr>
                <a:schemeClr val="tx1"/>
              </a:buClr>
              <a:buFont typeface="Courier New" panose="02070309020205020404" pitchFamily="49" charset="0"/>
              <a:buChar char="o"/>
            </a:pPr>
            <a:r>
              <a:rPr lang="en-US" altLang="en-US" sz="2400" dirty="0"/>
              <a:t>May not be fixing/following, lazy eye still normal; nystagmus always abnormal</a:t>
            </a:r>
          </a:p>
          <a:p>
            <a:pPr marL="637096" lvl="1" indent="-344488">
              <a:buClr>
                <a:schemeClr val="tx1"/>
              </a:buClr>
              <a:buFont typeface="Courier New" panose="02070309020205020404" pitchFamily="49" charset="0"/>
              <a:buChar char="o"/>
            </a:pPr>
            <a:r>
              <a:rPr lang="en-US" altLang="en-US" sz="2400" dirty="0"/>
              <a:t>Emergencies: abusive head trauma, bacterial meningitis or other infection, metabolic crisis</a:t>
            </a:r>
          </a:p>
          <a:p>
            <a:pPr marL="344488" indent="-344488">
              <a:buClr>
                <a:schemeClr val="tx1"/>
              </a:buClr>
              <a:buFont typeface="Symbol" panose="05050102010706020507" pitchFamily="18" charset="2"/>
              <a:buChar char="·"/>
            </a:pPr>
            <a:r>
              <a:rPr lang="en-US" altLang="en-US" sz="2800" u="sng" dirty="0"/>
              <a:t>Red flags at any age</a:t>
            </a:r>
            <a:r>
              <a:rPr lang="en-US" altLang="en-US" sz="2800" dirty="0"/>
              <a:t>: increased sleep, decreased vocalization or feeding, decreased tone</a:t>
            </a:r>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27728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F-F26C-48AC-B197-A9A8A80082D8}"/>
              </a:ext>
            </a:extLst>
          </p:cNvPr>
          <p:cNvSpPr>
            <a:spLocks noGrp="1"/>
          </p:cNvSpPr>
          <p:nvPr>
            <p:ph type="title"/>
          </p:nvPr>
        </p:nvSpPr>
        <p:spPr/>
        <p:txBody>
          <a:bodyPr/>
          <a:lstStyle/>
          <a:p>
            <a:r>
              <a:rPr lang="en-US" dirty="0"/>
              <a:t>Categorizing a seizure</a:t>
            </a:r>
          </a:p>
        </p:txBody>
      </p:sp>
      <p:pic>
        <p:nvPicPr>
          <p:cNvPr id="13" name="Content Placeholder 12">
            <a:extLst>
              <a:ext uri="{FF2B5EF4-FFF2-40B4-BE49-F238E27FC236}">
                <a16:creationId xmlns:a16="http://schemas.microsoft.com/office/drawing/2014/main" id="{E04EA861-9C05-4DCC-80FF-1981E37FF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869" y="1851588"/>
            <a:ext cx="7572262" cy="4490218"/>
          </a:xfrm>
        </p:spPr>
      </p:pic>
    </p:spTree>
    <p:extLst>
      <p:ext uri="{BB962C8B-B14F-4D97-AF65-F5344CB8AC3E}">
        <p14:creationId xmlns:p14="http://schemas.microsoft.com/office/powerpoint/2010/main" val="234486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68CB63-EF2B-4418-92CE-4519E0B8B3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349" y="117614"/>
            <a:ext cx="8160774" cy="6439361"/>
          </a:xfrm>
        </p:spPr>
      </p:pic>
    </p:spTree>
    <p:extLst>
      <p:ext uri="{BB962C8B-B14F-4D97-AF65-F5344CB8AC3E}">
        <p14:creationId xmlns:p14="http://schemas.microsoft.com/office/powerpoint/2010/main" val="1471402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a:bodyPr>
          <a:lstStyle/>
          <a:p>
            <a:r>
              <a:rPr lang="en-US" sz="5400" dirty="0">
                <a:latin typeface="+mn-lt"/>
              </a:rPr>
              <a:t>Pediatric Neuro Exam Pearls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437080"/>
          </a:xfrm>
        </p:spPr>
        <p:txBody>
          <a:bodyPr>
            <a:normAutofit fontScale="92500" lnSpcReduction="10000"/>
          </a:bodyPr>
          <a:lstStyle/>
          <a:p>
            <a:pPr marL="344488" indent="-344488">
              <a:buClr>
                <a:schemeClr val="tx1"/>
              </a:buClr>
              <a:buFont typeface="Symbol" panose="05050102010706020507" pitchFamily="18" charset="2"/>
              <a:buChar char="·"/>
            </a:pPr>
            <a:r>
              <a:rPr lang="en-US" altLang="en-US" sz="2600" dirty="0"/>
              <a:t>2-6 months: improving eye contact and starting to communicate with sounds</a:t>
            </a:r>
          </a:p>
          <a:p>
            <a:pPr marL="637096" lvl="1" indent="-344488">
              <a:buClr>
                <a:schemeClr val="tx1"/>
              </a:buClr>
              <a:buFont typeface="Courier New" panose="02070309020205020404" pitchFamily="49" charset="0"/>
              <a:buChar char="o"/>
            </a:pPr>
            <a:r>
              <a:rPr lang="en-US" altLang="en-US" sz="2400" dirty="0"/>
              <a:t>Normal verbal: cooing, back-and-forth sounds</a:t>
            </a:r>
          </a:p>
          <a:p>
            <a:pPr marL="637096" lvl="1" indent="-344488">
              <a:buClr>
                <a:schemeClr val="tx1"/>
              </a:buClr>
              <a:buFont typeface="Courier New" panose="02070309020205020404" pitchFamily="49" charset="0"/>
              <a:buChar char="o"/>
            </a:pPr>
            <a:r>
              <a:rPr lang="en-US" altLang="en-US" sz="2400" dirty="0"/>
              <a:t>Fixing/following, making eye contact</a:t>
            </a:r>
          </a:p>
          <a:p>
            <a:pPr marL="637096" lvl="1" indent="-344488">
              <a:buClr>
                <a:schemeClr val="tx1"/>
              </a:buClr>
              <a:buFont typeface="Courier New" panose="02070309020205020404" pitchFamily="49" charset="0"/>
              <a:buChar char="o"/>
            </a:pPr>
            <a:r>
              <a:rPr lang="en-US" altLang="en-US" sz="2400" dirty="0"/>
              <a:t>Red flags: head lag at 4 months</a:t>
            </a:r>
          </a:p>
          <a:p>
            <a:pPr marL="344488" indent="-344488">
              <a:buClr>
                <a:schemeClr val="tx1"/>
              </a:buClr>
              <a:buFont typeface="Symbol" panose="05050102010706020507" pitchFamily="18" charset="2"/>
              <a:buChar char="·"/>
            </a:pPr>
            <a:r>
              <a:rPr lang="en-US" altLang="en-US" sz="2800" dirty="0"/>
              <a:t>6-12 months: sitting, to cruising (9 months) to standing holding hands (12 months)</a:t>
            </a:r>
          </a:p>
          <a:p>
            <a:pPr marL="749808" lvl="1" indent="-457200">
              <a:buClr>
                <a:schemeClr val="tx1"/>
              </a:buClr>
              <a:buFont typeface="Courier New" panose="02070309020205020404" pitchFamily="49" charset="0"/>
              <a:buChar char="o"/>
            </a:pPr>
            <a:r>
              <a:rPr lang="en-US" altLang="en-US" sz="2600" dirty="0"/>
              <a:t>Red flags: child won’t bear weight on legs; stands but “falls to side”</a:t>
            </a:r>
          </a:p>
          <a:p>
            <a:pPr marL="749808" lvl="1" indent="-457200">
              <a:buClr>
                <a:schemeClr val="tx1"/>
              </a:buClr>
              <a:buFont typeface="Courier New" panose="02070309020205020404" pitchFamily="49" charset="0"/>
              <a:buChar char="o"/>
            </a:pPr>
            <a:r>
              <a:rPr lang="en-US" altLang="en-US" sz="2600" dirty="0"/>
              <a:t>Hold/grasp objects (6 </a:t>
            </a:r>
            <a:r>
              <a:rPr lang="en-US" altLang="en-US" sz="2600" dirty="0" err="1"/>
              <a:t>mos</a:t>
            </a:r>
            <a:r>
              <a:rPr lang="en-US" altLang="en-US" sz="2600" dirty="0"/>
              <a:t>), move from hand to hand (9 </a:t>
            </a:r>
            <a:r>
              <a:rPr lang="en-US" altLang="en-US" sz="2600" dirty="0" err="1"/>
              <a:t>mos</a:t>
            </a:r>
            <a:r>
              <a:rPr lang="en-US" altLang="en-US" sz="2600" dirty="0"/>
              <a:t>), pick up and put down (12 </a:t>
            </a:r>
            <a:r>
              <a:rPr lang="en-US" altLang="en-US" sz="2600" dirty="0" err="1"/>
              <a:t>mos</a:t>
            </a:r>
            <a:r>
              <a:rPr lang="en-US" altLang="en-US" sz="2600" dirty="0"/>
              <a:t>)</a:t>
            </a:r>
          </a:p>
          <a:p>
            <a:pPr marL="344488" indent="-344488">
              <a:buClr>
                <a:schemeClr val="tx1"/>
              </a:buClr>
              <a:buFont typeface="Symbol" panose="05050102010706020507" pitchFamily="18" charset="2"/>
              <a:buChar char="·"/>
            </a:pPr>
            <a:r>
              <a:rPr lang="en-US" altLang="en-US" sz="2800" dirty="0"/>
              <a:t>Emergencies: abusive head trauma, infection, brain tumor/increased ICP, hypoglycemia and dehydration, hypoxia</a:t>
            </a:r>
          </a:p>
          <a:p>
            <a:pPr marL="749808" lvl="1" indent="-457200">
              <a:buClr>
                <a:schemeClr val="tx1"/>
              </a:buClr>
              <a:buFont typeface="Courier New" panose="02070309020205020404" pitchFamily="49" charset="0"/>
              <a:buChar char="o"/>
            </a:pPr>
            <a:endParaRPr lang="en-US" altLang="en-US" sz="2600" dirty="0"/>
          </a:p>
          <a:p>
            <a:pPr marL="292608" lvl="1" indent="0">
              <a:buClr>
                <a:schemeClr val="tx1"/>
              </a:buClr>
              <a:buNone/>
            </a:pPr>
            <a:endParaRPr lang="en-US" altLang="en-US" sz="2600" dirty="0"/>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11836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a:bodyPr>
          <a:lstStyle/>
          <a:p>
            <a:r>
              <a:rPr lang="en-US" sz="5400" dirty="0">
                <a:latin typeface="+mn-lt"/>
              </a:rPr>
              <a:t>Pediatric Neuro Exam Pearls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427247"/>
          </a:xfrm>
        </p:spPr>
        <p:txBody>
          <a:bodyPr>
            <a:normAutofit fontScale="92500" lnSpcReduction="10000"/>
          </a:bodyPr>
          <a:lstStyle/>
          <a:p>
            <a:pPr marL="344488" indent="-344488">
              <a:buClr>
                <a:schemeClr val="tx1"/>
              </a:buClr>
              <a:buFont typeface="Symbol" panose="05050102010706020507" pitchFamily="18" charset="2"/>
              <a:buChar char="·"/>
            </a:pPr>
            <a:r>
              <a:rPr lang="en-US" altLang="en-US" sz="2600" dirty="0"/>
              <a:t>1-3 years: curious and mobile, so more likely to “get into things”</a:t>
            </a:r>
          </a:p>
          <a:p>
            <a:pPr marL="637096" lvl="1" indent="-344488">
              <a:buClr>
                <a:schemeClr val="tx1"/>
              </a:buClr>
              <a:buFont typeface="Courier New" panose="02070309020205020404" pitchFamily="49" charset="0"/>
              <a:buChar char="o"/>
            </a:pPr>
            <a:r>
              <a:rPr lang="en-US" altLang="en-US" sz="2400" dirty="0"/>
              <a:t>Speaking words and phrases, but don’t understand complex instructions; stranger anxious, have parent close and calm if able</a:t>
            </a:r>
          </a:p>
          <a:p>
            <a:pPr marL="637096" lvl="1" indent="-344488">
              <a:buClr>
                <a:schemeClr val="tx1"/>
              </a:buClr>
              <a:buFont typeface="Courier New" panose="02070309020205020404" pitchFamily="49" charset="0"/>
              <a:buChar char="o"/>
            </a:pPr>
            <a:r>
              <a:rPr lang="en-US" altLang="en-US" sz="2400" dirty="0"/>
              <a:t>Red flags: stumbling/falling after age 18 months; not upset with procedures</a:t>
            </a:r>
          </a:p>
          <a:p>
            <a:pPr marL="637096" lvl="1" indent="-344488">
              <a:buClr>
                <a:schemeClr val="tx1"/>
              </a:buClr>
              <a:buFont typeface="Courier New" panose="02070309020205020404" pitchFamily="49" charset="0"/>
              <a:buChar char="o"/>
            </a:pPr>
            <a:r>
              <a:rPr lang="en-US" altLang="en-US" sz="2400" dirty="0"/>
              <a:t>Tricks: objects that get kids to make eye contact, follow, if they can be soothed/consoled by parent or favorite toy</a:t>
            </a:r>
          </a:p>
          <a:p>
            <a:pPr marL="637096" lvl="1" indent="-344488">
              <a:buClr>
                <a:schemeClr val="tx1"/>
              </a:buClr>
              <a:buFont typeface="Courier New" panose="02070309020205020404" pitchFamily="49" charset="0"/>
              <a:buChar char="o"/>
            </a:pPr>
            <a:r>
              <a:rPr lang="en-US" altLang="en-US" sz="2400" dirty="0"/>
              <a:t>Emergencies: toxic ingestion, brain tumor, infection, increased ICP (vomit)</a:t>
            </a:r>
          </a:p>
          <a:p>
            <a:pPr marL="344488" indent="-344488">
              <a:buClr>
                <a:schemeClr val="tx1"/>
              </a:buClr>
              <a:buFont typeface="Symbol" panose="05050102010706020507" pitchFamily="18" charset="2"/>
              <a:buChar char="·"/>
            </a:pPr>
            <a:r>
              <a:rPr lang="en-US" altLang="en-US" sz="2600" dirty="0"/>
              <a:t>4-6 years: improved speech, motor independence</a:t>
            </a:r>
          </a:p>
          <a:p>
            <a:pPr marL="628650" lvl="1" indent="-336550">
              <a:buClr>
                <a:schemeClr val="tx1"/>
              </a:buClr>
              <a:buFont typeface="Courier New" panose="02070309020205020404" pitchFamily="49" charset="0"/>
              <a:buChar char="o"/>
            </a:pPr>
            <a:r>
              <a:rPr lang="en-US" altLang="en-US" sz="2400" dirty="0"/>
              <a:t>Typically cooperative, should have typical level of alertness expected in older children/adults</a:t>
            </a:r>
          </a:p>
          <a:p>
            <a:pPr marL="628650" lvl="1" indent="-336550">
              <a:buClr>
                <a:schemeClr val="tx1"/>
              </a:buClr>
              <a:buFont typeface="Courier New" panose="02070309020205020404" pitchFamily="49" charset="0"/>
              <a:buChar char="o"/>
            </a:pPr>
            <a:r>
              <a:rPr lang="en-US" altLang="en-US" sz="2400" dirty="0"/>
              <a:t>Increasing likelihood of spinal cord injury with head trauma</a:t>
            </a:r>
          </a:p>
          <a:p>
            <a:pPr marL="628650" lvl="1" indent="-336550">
              <a:buClr>
                <a:schemeClr val="tx1"/>
              </a:buClr>
              <a:buFont typeface="Courier New" panose="02070309020205020404" pitchFamily="49" charset="0"/>
              <a:buChar char="o"/>
            </a:pPr>
            <a:r>
              <a:rPr lang="en-US" altLang="en-US" sz="2400" dirty="0"/>
              <a:t>Often scared, inconsolable at sight of blood or fear of unknown. Reassurance, bandage and cover blood</a:t>
            </a:r>
          </a:p>
          <a:p>
            <a:pPr marL="749808" lvl="1" indent="-457200">
              <a:buClr>
                <a:schemeClr val="tx1"/>
              </a:buClr>
              <a:buFont typeface="Courier New" panose="02070309020205020404" pitchFamily="49" charset="0"/>
              <a:buChar char="o"/>
            </a:pPr>
            <a:endParaRPr lang="en-US" altLang="en-US" sz="2600" dirty="0"/>
          </a:p>
          <a:p>
            <a:pPr marL="749808" lvl="1" indent="-457200">
              <a:buClr>
                <a:schemeClr val="tx1"/>
              </a:buClr>
              <a:buFont typeface="Courier New" panose="02070309020205020404" pitchFamily="49" charset="0"/>
              <a:buChar char="o"/>
            </a:pPr>
            <a:endParaRPr lang="en-US" altLang="en-US" sz="2600" dirty="0"/>
          </a:p>
          <a:p>
            <a:pPr marL="292608" lvl="1" indent="0">
              <a:buClr>
                <a:schemeClr val="tx1"/>
              </a:buClr>
              <a:buNone/>
            </a:pPr>
            <a:endParaRPr lang="en-US" altLang="en-US" sz="2600" dirty="0"/>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10720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a:xfrm>
            <a:off x="1097280" y="286603"/>
            <a:ext cx="10058400" cy="1450757"/>
          </a:xfrm>
        </p:spPr>
        <p:txBody>
          <a:bodyPr>
            <a:normAutofit/>
          </a:bodyPr>
          <a:lstStyle/>
          <a:p>
            <a:r>
              <a:rPr lang="en-US" sz="5400" dirty="0">
                <a:latin typeface="+mn-lt"/>
              </a:rPr>
              <a:t>Responders: when to transport</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a:xfrm>
            <a:off x="1097280" y="1845733"/>
            <a:ext cx="10058400" cy="4582776"/>
          </a:xfrm>
        </p:spPr>
        <p:txBody>
          <a:bodyPr>
            <a:normAutofit lnSpcReduction="10000"/>
          </a:bodyPr>
          <a:lstStyle/>
          <a:p>
            <a:pPr marL="344488" indent="-344488">
              <a:buClr>
                <a:schemeClr val="tx1"/>
              </a:buClr>
              <a:buFont typeface="Symbol" panose="05050102010706020507" pitchFamily="18" charset="2"/>
              <a:buChar char="·"/>
            </a:pPr>
            <a:r>
              <a:rPr lang="en-US" altLang="en-US" sz="2800" dirty="0"/>
              <a:t>Almost every seizure call needs evaluation in ED</a:t>
            </a:r>
          </a:p>
          <a:p>
            <a:pPr marL="749808" lvl="1" indent="-457200">
              <a:buClr>
                <a:schemeClr val="tx1"/>
              </a:buClr>
              <a:buFont typeface="Courier New" panose="02070309020205020404" pitchFamily="49" charset="0"/>
              <a:buChar char="o"/>
            </a:pPr>
            <a:r>
              <a:rPr lang="en-US" altLang="en-US" sz="2600" dirty="0"/>
              <a:t>Any child with neurologic exam abnormalities, anything other than A on AVPU, or parents describe “not acting like themselves”</a:t>
            </a:r>
          </a:p>
          <a:p>
            <a:pPr marL="344488" indent="-344488">
              <a:buClr>
                <a:schemeClr val="tx1"/>
              </a:buClr>
              <a:buFont typeface="Symbol" panose="05050102010706020507" pitchFamily="18" charset="2"/>
              <a:buChar char="·"/>
            </a:pPr>
            <a:r>
              <a:rPr lang="en-US" altLang="en-US" sz="2800" dirty="0"/>
              <a:t>Any seizures that can stay home?</a:t>
            </a:r>
          </a:p>
          <a:p>
            <a:pPr marL="637096" lvl="1" indent="-344488">
              <a:buClr>
                <a:schemeClr val="tx1"/>
              </a:buClr>
              <a:buFont typeface="Courier New" panose="02070309020205020404" pitchFamily="49" charset="0"/>
              <a:buChar char="o"/>
            </a:pPr>
            <a:r>
              <a:rPr lang="en-US" altLang="en-US" sz="2600" dirty="0"/>
              <a:t>Known seizure disorder, back to baseline, did not receive AED, but they should call their provider</a:t>
            </a:r>
          </a:p>
          <a:p>
            <a:pPr marL="344488" indent="-344488">
              <a:buClr>
                <a:schemeClr val="tx1"/>
              </a:buClr>
              <a:buFont typeface="Symbol" panose="05050102010706020507" pitchFamily="18" charset="2"/>
              <a:buChar char="·"/>
            </a:pPr>
            <a:r>
              <a:rPr lang="en-US" altLang="en-US" sz="2800" dirty="0"/>
              <a:t>What about known seizure disorder, got AED, back to baseline?</a:t>
            </a:r>
          </a:p>
          <a:p>
            <a:pPr marL="637096" lvl="1" indent="-344488">
              <a:buClr>
                <a:schemeClr val="tx1"/>
              </a:buClr>
              <a:buFont typeface="Courier New" panose="02070309020205020404" pitchFamily="49" charset="0"/>
              <a:buChar char="o"/>
            </a:pPr>
            <a:r>
              <a:rPr lang="en-US" altLang="en-US" sz="2600" dirty="0"/>
              <a:t>Parent refusal could be considered</a:t>
            </a:r>
          </a:p>
          <a:p>
            <a:pPr marL="344488" indent="-344488">
              <a:buClr>
                <a:schemeClr val="tx1"/>
              </a:buClr>
              <a:buFont typeface="Symbol" panose="05050102010706020507" pitchFamily="18" charset="2"/>
              <a:buChar char="·"/>
            </a:pPr>
            <a:r>
              <a:rPr lang="en-US" altLang="en-US" sz="2800" dirty="0"/>
              <a:t>What about febrile seizure, simple, no AED and back to baseline?</a:t>
            </a:r>
          </a:p>
          <a:p>
            <a:pPr marL="637096" lvl="1" indent="-344488">
              <a:buClr>
                <a:schemeClr val="tx1"/>
              </a:buClr>
              <a:buFont typeface="Courier New" panose="02070309020205020404" pitchFamily="49" charset="0"/>
              <a:buChar char="o"/>
            </a:pPr>
            <a:r>
              <a:rPr lang="en-US" altLang="en-US" sz="2600" dirty="0"/>
              <a:t>Still recommend MD evaluation; especially &lt;12 months or first seizure</a:t>
            </a:r>
          </a:p>
          <a:p>
            <a:pPr marL="637096" lvl="1" indent="-344488">
              <a:buClr>
                <a:schemeClr val="tx1"/>
              </a:buClr>
              <a:buFont typeface="Symbol" panose="05050102010706020507" pitchFamily="18" charset="2"/>
              <a:buChar char="·"/>
            </a:pPr>
            <a:endParaRPr lang="en-US" altLang="en-US" sz="2200" dirty="0"/>
          </a:p>
          <a:p>
            <a:pPr marL="749808" lvl="1" indent="-457200">
              <a:buClr>
                <a:schemeClr val="tx1"/>
              </a:buClr>
              <a:buFont typeface="Courier New" panose="02070309020205020404" pitchFamily="49" charset="0"/>
              <a:buChar char="o"/>
            </a:pPr>
            <a:endParaRPr lang="en-US" altLang="en-US" sz="2600" dirty="0"/>
          </a:p>
          <a:p>
            <a:pPr marL="749808" lvl="1" indent="-457200">
              <a:buClr>
                <a:schemeClr val="tx1"/>
              </a:buClr>
              <a:buFont typeface="Courier New" panose="02070309020205020404" pitchFamily="49" charset="0"/>
              <a:buChar char="o"/>
            </a:pPr>
            <a:endParaRPr lang="en-US" altLang="en-US" sz="2600" dirty="0"/>
          </a:p>
          <a:p>
            <a:pPr marL="292608" lvl="1" indent="0">
              <a:buClr>
                <a:schemeClr val="tx1"/>
              </a:buClr>
              <a:buNone/>
            </a:pPr>
            <a:endParaRPr lang="en-US" altLang="en-US" sz="2600" dirty="0"/>
          </a:p>
          <a:p>
            <a:pPr marL="344488" indent="-344488">
              <a:buClr>
                <a:schemeClr val="tx1"/>
              </a:buClr>
              <a:buFont typeface="Symbol" panose="05050102010706020507" pitchFamily="18" charset="2"/>
              <a:buChar char="·"/>
            </a:pP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17736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Categories of pediatric seizures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Febrile seizure</a:t>
            </a:r>
          </a:p>
          <a:p>
            <a:pPr marL="749808" lvl="1" indent="-457200">
              <a:buClr>
                <a:schemeClr val="tx1"/>
              </a:buClr>
              <a:buFont typeface="Courier New" panose="02070309020205020404" pitchFamily="49" charset="0"/>
              <a:buChar char="o"/>
            </a:pPr>
            <a:r>
              <a:rPr lang="en-US" altLang="en-US" sz="2600" dirty="0"/>
              <a:t>Simple vs complex</a:t>
            </a:r>
          </a:p>
          <a:p>
            <a:pPr marL="344488" indent="-344488">
              <a:buClr>
                <a:schemeClr val="tx1"/>
              </a:buClr>
              <a:buFont typeface="Symbol" panose="05050102010706020507" pitchFamily="18" charset="2"/>
              <a:buChar char="·"/>
            </a:pPr>
            <a:r>
              <a:rPr lang="en-US" altLang="en-US" sz="2800" dirty="0"/>
              <a:t>Established seizure disorder with recurrence</a:t>
            </a:r>
            <a:endParaRPr lang="en-US" altLang="en-US" sz="2600" dirty="0"/>
          </a:p>
          <a:p>
            <a:pPr marL="344488" indent="-344488">
              <a:buClr>
                <a:schemeClr val="tx1"/>
              </a:buClr>
              <a:buFont typeface="Symbol" panose="05050102010706020507" pitchFamily="18" charset="2"/>
              <a:buChar char="·"/>
            </a:pPr>
            <a:r>
              <a:rPr lang="en-US" altLang="en-US" sz="2800" dirty="0"/>
              <a:t>New onset non-febrile seizure</a:t>
            </a:r>
          </a:p>
          <a:p>
            <a:pPr marL="344488" indent="-344488">
              <a:buClr>
                <a:schemeClr val="tx1"/>
              </a:buClr>
              <a:buFont typeface="Symbol" panose="05050102010706020507" pitchFamily="18" charset="2"/>
              <a:buChar char="·"/>
            </a:pPr>
            <a:r>
              <a:rPr lang="en-US" altLang="en-US" sz="2800" dirty="0"/>
              <a:t>Neonatal seizure (&lt;28 days)</a:t>
            </a:r>
          </a:p>
          <a:p>
            <a:pPr marL="344488" indent="-344488">
              <a:buClr>
                <a:schemeClr val="tx1"/>
              </a:buClr>
              <a:buFont typeface="Symbol" panose="05050102010706020507" pitchFamily="18" charset="2"/>
              <a:buChar char="·"/>
            </a:pPr>
            <a:r>
              <a:rPr lang="en-US" altLang="en-US" sz="2800" dirty="0"/>
              <a:t>Status epilepticus</a:t>
            </a:r>
          </a:p>
          <a:p>
            <a:pPr marL="0" indent="0">
              <a:buClr>
                <a:schemeClr val="tx1"/>
              </a:buClr>
              <a:buNone/>
            </a:pPr>
            <a:endParaRPr lang="en-US" sz="2800" dirty="0"/>
          </a:p>
        </p:txBody>
      </p:sp>
    </p:spTree>
    <p:extLst>
      <p:ext uri="{BB962C8B-B14F-4D97-AF65-F5344CB8AC3E}">
        <p14:creationId xmlns:p14="http://schemas.microsoft.com/office/powerpoint/2010/main" val="194794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fontScale="90000"/>
          </a:bodyPr>
          <a:lstStyle/>
          <a:p>
            <a:r>
              <a:rPr lang="en-US" sz="5400" dirty="0">
                <a:latin typeface="+mn-lt"/>
              </a:rPr>
              <a:t>Differences in seizures between children and adults</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3000" dirty="0"/>
              <a:t>Immature and adult brain differ in seizure production and spread. </a:t>
            </a:r>
          </a:p>
          <a:p>
            <a:pPr marL="749808" lvl="1" indent="-457200">
              <a:buClr>
                <a:schemeClr val="tx1"/>
              </a:buClr>
              <a:buFont typeface="Courier New" panose="02070309020205020404" pitchFamily="49" charset="0"/>
              <a:buChar char="o"/>
            </a:pPr>
            <a:r>
              <a:rPr lang="en-US" altLang="en-US" sz="3000" dirty="0"/>
              <a:t>More prone to seizures, but more apt to resolve with age</a:t>
            </a:r>
          </a:p>
          <a:p>
            <a:pPr marL="344488" indent="-344488">
              <a:buClr>
                <a:schemeClr val="tx1"/>
              </a:buClr>
              <a:buFont typeface="Symbol" panose="05050102010706020507" pitchFamily="18" charset="2"/>
              <a:buChar char="·"/>
            </a:pPr>
            <a:r>
              <a:rPr lang="en-US" altLang="en-US" sz="3000" dirty="0"/>
              <a:t>Children &gt;6 have seizures similar to adults</a:t>
            </a:r>
          </a:p>
          <a:p>
            <a:pPr marL="344488" indent="-344488">
              <a:buClr>
                <a:schemeClr val="tx1"/>
              </a:buClr>
              <a:buFont typeface="Symbol" panose="05050102010706020507" pitchFamily="18" charset="2"/>
              <a:buChar char="·"/>
            </a:pPr>
            <a:r>
              <a:rPr lang="en-US" altLang="en-US" sz="3000" dirty="0"/>
              <a:t>Seizure activity can be subtle and missed</a:t>
            </a:r>
          </a:p>
          <a:p>
            <a:pPr marL="344488" indent="-344488">
              <a:buClr>
                <a:schemeClr val="tx1"/>
              </a:buClr>
              <a:buFont typeface="Symbol" panose="05050102010706020507" pitchFamily="18" charset="2"/>
              <a:buChar char="·"/>
            </a:pPr>
            <a:r>
              <a:rPr lang="en-US" altLang="en-US" sz="3000" dirty="0"/>
              <a:t>Determinations of alterations in awareness (GCS) is different, and often difficult in young children and infants</a:t>
            </a:r>
          </a:p>
          <a:p>
            <a:pPr marL="0" indent="0">
              <a:buClr>
                <a:schemeClr val="tx1"/>
              </a:buClr>
              <a:buNone/>
            </a:pPr>
            <a:endParaRPr lang="en-US" sz="2800" dirty="0"/>
          </a:p>
        </p:txBody>
      </p:sp>
    </p:spTree>
    <p:extLst>
      <p:ext uri="{BB962C8B-B14F-4D97-AF65-F5344CB8AC3E}">
        <p14:creationId xmlns:p14="http://schemas.microsoft.com/office/powerpoint/2010/main" val="38863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1222-3298-4842-8F2F-D44752A77672}"/>
              </a:ext>
            </a:extLst>
          </p:cNvPr>
          <p:cNvSpPr>
            <a:spLocks noGrp="1"/>
          </p:cNvSpPr>
          <p:nvPr>
            <p:ph type="title"/>
          </p:nvPr>
        </p:nvSpPr>
        <p:spPr/>
        <p:txBody>
          <a:bodyPr/>
          <a:lstStyle/>
          <a:p>
            <a:r>
              <a:rPr lang="en-US" dirty="0"/>
              <a:t>Glasgow Coma Scale</a:t>
            </a:r>
          </a:p>
        </p:txBody>
      </p:sp>
      <p:pic>
        <p:nvPicPr>
          <p:cNvPr id="5" name="table">
            <a:extLst>
              <a:ext uri="{FF2B5EF4-FFF2-40B4-BE49-F238E27FC236}">
                <a16:creationId xmlns:a16="http://schemas.microsoft.com/office/drawing/2014/main" id="{B8BD40C6-BF67-42F4-BD74-E082888CB2EA}"/>
              </a:ext>
            </a:extLst>
          </p:cNvPr>
          <p:cNvPicPr>
            <a:picLocks noChangeAspect="1"/>
          </p:cNvPicPr>
          <p:nvPr/>
        </p:nvPicPr>
        <p:blipFill>
          <a:blip r:embed="rId2"/>
          <a:stretch>
            <a:fillRect/>
          </a:stretch>
        </p:blipFill>
        <p:spPr>
          <a:xfrm>
            <a:off x="2011680" y="1737360"/>
            <a:ext cx="8229600" cy="4754802"/>
          </a:xfrm>
          <a:prstGeom prst="rect">
            <a:avLst/>
          </a:prstGeom>
        </p:spPr>
      </p:pic>
    </p:spTree>
    <p:extLst>
      <p:ext uri="{BB962C8B-B14F-4D97-AF65-F5344CB8AC3E}">
        <p14:creationId xmlns:p14="http://schemas.microsoft.com/office/powerpoint/2010/main" val="315558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198E0B-48FE-41A9-BC3F-6753695A4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231" y="264888"/>
            <a:ext cx="6327407" cy="6433624"/>
          </a:xfrm>
          <a:prstGeom prst="rect">
            <a:avLst/>
          </a:prstGeom>
        </p:spPr>
      </p:pic>
    </p:spTree>
    <p:extLst>
      <p:ext uri="{BB962C8B-B14F-4D97-AF65-F5344CB8AC3E}">
        <p14:creationId xmlns:p14="http://schemas.microsoft.com/office/powerpoint/2010/main" val="314961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093-B009-4380-9222-13464B8C3CA4}"/>
              </a:ext>
            </a:extLst>
          </p:cNvPr>
          <p:cNvSpPr>
            <a:spLocks noGrp="1"/>
          </p:cNvSpPr>
          <p:nvPr>
            <p:ph type="title"/>
          </p:nvPr>
        </p:nvSpPr>
        <p:spPr/>
        <p:txBody>
          <a:bodyPr>
            <a:normAutofit/>
          </a:bodyPr>
          <a:lstStyle/>
          <a:p>
            <a:r>
              <a:rPr lang="en-US" sz="5400" dirty="0">
                <a:latin typeface="+mn-lt"/>
              </a:rPr>
              <a:t>Case 1</a:t>
            </a:r>
          </a:p>
        </p:txBody>
      </p:sp>
      <p:sp>
        <p:nvSpPr>
          <p:cNvPr id="3" name="Content Placeholder 2">
            <a:extLst>
              <a:ext uri="{FF2B5EF4-FFF2-40B4-BE49-F238E27FC236}">
                <a16:creationId xmlns:a16="http://schemas.microsoft.com/office/drawing/2014/main" id="{E722C9F4-226D-4348-A9CE-9DD9F218DA3E}"/>
              </a:ext>
            </a:extLst>
          </p:cNvPr>
          <p:cNvSpPr>
            <a:spLocks noGrp="1"/>
          </p:cNvSpPr>
          <p:nvPr>
            <p:ph idx="1"/>
          </p:nvPr>
        </p:nvSpPr>
        <p:spPr/>
        <p:txBody>
          <a:bodyPr>
            <a:normAutofit/>
          </a:bodyPr>
          <a:lstStyle/>
          <a:p>
            <a:pPr marL="344488" indent="-344488">
              <a:buClr>
                <a:schemeClr val="tx1"/>
              </a:buClr>
              <a:buFont typeface="Symbol" panose="05050102010706020507" pitchFamily="18" charset="2"/>
              <a:buChar char="·"/>
            </a:pPr>
            <a:r>
              <a:rPr lang="en-US" altLang="en-US" sz="2800" dirty="0"/>
              <a:t>14 month old girl, URI symptoms and fever 101. Parents called 911 because she suddenly became “unresponsive and jerking all over”</a:t>
            </a:r>
          </a:p>
          <a:p>
            <a:pPr marL="344488" indent="-344488">
              <a:buClr>
                <a:schemeClr val="tx1"/>
              </a:buClr>
              <a:buFont typeface="Symbol" panose="05050102010706020507" pitchFamily="18" charset="2"/>
              <a:buChar char="·"/>
            </a:pPr>
            <a:r>
              <a:rPr lang="en-US" altLang="en-US" sz="2800" dirty="0"/>
              <a:t>EMS arrives on scene: she is now sitting on Mom’s lap, crying. Mom says it lasted “about 10 minutes” and she is “back to herself”</a:t>
            </a:r>
            <a:endParaRPr lang="en-US" altLang="en-US" sz="2600" dirty="0"/>
          </a:p>
          <a:p>
            <a:pPr marL="0" indent="0">
              <a:buClr>
                <a:schemeClr val="tx1"/>
              </a:buClr>
              <a:buNone/>
            </a:pPr>
            <a:endParaRPr lang="en-US" sz="2800" dirty="0"/>
          </a:p>
        </p:txBody>
      </p:sp>
    </p:spTree>
    <p:extLst>
      <p:ext uri="{BB962C8B-B14F-4D97-AF65-F5344CB8AC3E}">
        <p14:creationId xmlns:p14="http://schemas.microsoft.com/office/powerpoint/2010/main" val="12205287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3448</TotalTime>
  <Words>2009</Words>
  <Application>Microsoft Office PowerPoint</Application>
  <PresentationFormat>Widescreen</PresentationFormat>
  <Paragraphs>218</Paragraphs>
  <Slides>43</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Courier New</vt:lpstr>
      <vt:lpstr>Symbol</vt:lpstr>
      <vt:lpstr>Times New Roman</vt:lpstr>
      <vt:lpstr>Wingdings</vt:lpstr>
      <vt:lpstr>Retrospect</vt:lpstr>
      <vt:lpstr>Pediatric Seizures and the Neurologic Exam</vt:lpstr>
      <vt:lpstr>Seizure</vt:lpstr>
      <vt:lpstr>Why an Emergency?</vt:lpstr>
      <vt:lpstr>Categorizing a seizure</vt:lpstr>
      <vt:lpstr>Categories of pediatric seizures</vt:lpstr>
      <vt:lpstr>Differences in seizures between children and adults</vt:lpstr>
      <vt:lpstr>Glasgow Coma Scale</vt:lpstr>
      <vt:lpstr>PowerPoint Presentation</vt:lpstr>
      <vt:lpstr>Case 1</vt:lpstr>
      <vt:lpstr>Febrile Seizures</vt:lpstr>
      <vt:lpstr>What do I tell a parent? </vt:lpstr>
      <vt:lpstr>Case 1.a</vt:lpstr>
      <vt:lpstr>PowerPoint Presentation</vt:lpstr>
      <vt:lpstr>Case 1a: what do you do next?</vt:lpstr>
      <vt:lpstr>Case 1.a: what do you do next?</vt:lpstr>
      <vt:lpstr>Assessing respiratory status in someone during or after a seizure</vt:lpstr>
      <vt:lpstr>How can a seizure affect airway?</vt:lpstr>
      <vt:lpstr>Airway/breathing interventions in seizure</vt:lpstr>
      <vt:lpstr>PowerPoint Presentation</vt:lpstr>
      <vt:lpstr>PowerPoint Presentation</vt:lpstr>
      <vt:lpstr>PowerPoint Presentation</vt:lpstr>
      <vt:lpstr>Case 2: new onset, non febrile </vt:lpstr>
      <vt:lpstr>PowerPoint Presentation</vt:lpstr>
      <vt:lpstr>No IV Access</vt:lpstr>
      <vt:lpstr>Child with known seizure disorder</vt:lpstr>
      <vt:lpstr>Case 2, part 2 </vt:lpstr>
      <vt:lpstr>PowerPoint Presentation</vt:lpstr>
      <vt:lpstr>Post ictal period</vt:lpstr>
      <vt:lpstr>Post AED effects</vt:lpstr>
      <vt:lpstr>Case 3:</vt:lpstr>
      <vt:lpstr>Status epilepticus</vt:lpstr>
      <vt:lpstr>Medication management for status epilepticus</vt:lpstr>
      <vt:lpstr>Case 4: neonatal seizure</vt:lpstr>
      <vt:lpstr>PowerPoint Presentation</vt:lpstr>
      <vt:lpstr>PowerPoint Presentation</vt:lpstr>
      <vt:lpstr>Causes of seizures</vt:lpstr>
      <vt:lpstr>Trauma from physical abuse: red flags not to miss</vt:lpstr>
      <vt:lpstr>PowerPoint Presentation</vt:lpstr>
      <vt:lpstr>Pediatric Neuro Exam Pearls</vt:lpstr>
      <vt:lpstr>PowerPoint Presentation</vt:lpstr>
      <vt:lpstr>Pediatric Neuro Exam Pearls</vt:lpstr>
      <vt:lpstr>Pediatric Neuro Exam Pearls</vt:lpstr>
      <vt:lpstr>Responders: when to transport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Neurologic Emergencies</dc:title>
  <dc:creator>summer.day.sd@gmail.com</dc:creator>
  <cp:lastModifiedBy>Summer Day</cp:lastModifiedBy>
  <cp:revision>43</cp:revision>
  <dcterms:created xsi:type="dcterms:W3CDTF">2018-08-10T19:21:17Z</dcterms:created>
  <dcterms:modified xsi:type="dcterms:W3CDTF">2019-03-02T23:53:54Z</dcterms:modified>
</cp:coreProperties>
</file>